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322" r:id="rId2"/>
    <p:sldId id="518" r:id="rId3"/>
    <p:sldId id="519" r:id="rId4"/>
    <p:sldId id="521" r:id="rId5"/>
    <p:sldId id="522" r:id="rId6"/>
    <p:sldId id="523" r:id="rId7"/>
    <p:sldId id="527" r:id="rId8"/>
    <p:sldId id="550" r:id="rId9"/>
    <p:sldId id="696" r:id="rId10"/>
    <p:sldId id="700" r:id="rId11"/>
    <p:sldId id="528" r:id="rId12"/>
    <p:sldId id="529" r:id="rId13"/>
    <p:sldId id="697" r:id="rId14"/>
    <p:sldId id="698" r:id="rId15"/>
    <p:sldId id="551" r:id="rId16"/>
    <p:sldId id="533" r:id="rId17"/>
    <p:sldId id="536" r:id="rId18"/>
    <p:sldId id="537" r:id="rId19"/>
    <p:sldId id="542" r:id="rId20"/>
    <p:sldId id="539" r:id="rId21"/>
    <p:sldId id="541" r:id="rId22"/>
    <p:sldId id="543" r:id="rId23"/>
    <p:sldId id="546" r:id="rId24"/>
    <p:sldId id="545" r:id="rId25"/>
    <p:sldId id="547" r:id="rId26"/>
    <p:sldId id="548" r:id="rId27"/>
    <p:sldId id="658" r:id="rId28"/>
    <p:sldId id="667" r:id="rId29"/>
    <p:sldId id="692" r:id="rId30"/>
    <p:sldId id="673" r:id="rId31"/>
    <p:sldId id="674" r:id="rId32"/>
    <p:sldId id="675" r:id="rId33"/>
    <p:sldId id="693" r:id="rId34"/>
    <p:sldId id="314" r:id="rId35"/>
  </p:sldIdLst>
  <p:sldSz cx="12192000" cy="6858000"/>
  <p:notesSz cx="6669088" cy="97536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5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889938" cy="489374"/>
          </a:xfrm>
          <a:prstGeom prst="rect">
            <a:avLst/>
          </a:prstGeom>
        </p:spPr>
        <p:txBody>
          <a:bodyPr vert="horz" lIns="91010" tIns="45505" rIns="91010" bIns="45505" rtlCol="0"/>
          <a:lstStyle>
            <a:lvl1pPr algn="l">
              <a:defRPr sz="1200"/>
            </a:lvl1pPr>
          </a:lstStyle>
          <a:p>
            <a:endParaRPr lang="hr-HR"/>
          </a:p>
        </p:txBody>
      </p:sp>
      <p:sp>
        <p:nvSpPr>
          <p:cNvPr id="3" name="Date Placeholder 2"/>
          <p:cNvSpPr>
            <a:spLocks noGrp="1"/>
          </p:cNvSpPr>
          <p:nvPr>
            <p:ph type="dt" idx="1"/>
          </p:nvPr>
        </p:nvSpPr>
        <p:spPr>
          <a:xfrm>
            <a:off x="3777607" y="0"/>
            <a:ext cx="2889938" cy="489374"/>
          </a:xfrm>
          <a:prstGeom prst="rect">
            <a:avLst/>
          </a:prstGeom>
        </p:spPr>
        <p:txBody>
          <a:bodyPr vert="horz" lIns="91010" tIns="45505" rIns="91010" bIns="45505" rtlCol="0"/>
          <a:lstStyle>
            <a:lvl1pPr algn="r">
              <a:defRPr sz="1200"/>
            </a:lvl1pPr>
          </a:lstStyle>
          <a:p>
            <a:fld id="{282A35E6-2670-42A8-B6E8-56E64AC1D0AF}" type="datetimeFigureOut">
              <a:rPr lang="hr-HR" smtClean="0"/>
              <a:t>22.4.2022.</a:t>
            </a:fld>
            <a:endParaRPr lang="hr-HR"/>
          </a:p>
        </p:txBody>
      </p:sp>
      <p:sp>
        <p:nvSpPr>
          <p:cNvPr id="4" name="Slide Image Placeholder 3"/>
          <p:cNvSpPr>
            <a:spLocks noGrp="1" noRot="1" noChangeAspect="1"/>
          </p:cNvSpPr>
          <p:nvPr>
            <p:ph type="sldImg" idx="2"/>
          </p:nvPr>
        </p:nvSpPr>
        <p:spPr>
          <a:xfrm>
            <a:off x="407988" y="1219200"/>
            <a:ext cx="5853112" cy="3292475"/>
          </a:xfrm>
          <a:prstGeom prst="rect">
            <a:avLst/>
          </a:prstGeom>
          <a:noFill/>
          <a:ln w="12700">
            <a:solidFill>
              <a:prstClr val="black"/>
            </a:solidFill>
          </a:ln>
        </p:spPr>
        <p:txBody>
          <a:bodyPr vert="horz" lIns="91010" tIns="45505" rIns="91010" bIns="45505" rtlCol="0" anchor="ctr"/>
          <a:lstStyle/>
          <a:p>
            <a:endParaRPr lang="hr-HR"/>
          </a:p>
        </p:txBody>
      </p:sp>
      <p:sp>
        <p:nvSpPr>
          <p:cNvPr id="5" name="Notes Placeholder 4"/>
          <p:cNvSpPr>
            <a:spLocks noGrp="1"/>
          </p:cNvSpPr>
          <p:nvPr>
            <p:ph type="body" sz="quarter" idx="3"/>
          </p:nvPr>
        </p:nvSpPr>
        <p:spPr>
          <a:xfrm>
            <a:off x="666909" y="4693920"/>
            <a:ext cx="5335270" cy="3840480"/>
          </a:xfrm>
          <a:prstGeom prst="rect">
            <a:avLst/>
          </a:prstGeom>
        </p:spPr>
        <p:txBody>
          <a:bodyPr vert="horz" lIns="91010" tIns="45505" rIns="91010" bIns="4550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6" name="Footer Placeholder 5"/>
          <p:cNvSpPr>
            <a:spLocks noGrp="1"/>
          </p:cNvSpPr>
          <p:nvPr>
            <p:ph type="ftr" sz="quarter" idx="4"/>
          </p:nvPr>
        </p:nvSpPr>
        <p:spPr>
          <a:xfrm>
            <a:off x="1" y="9264227"/>
            <a:ext cx="2889938" cy="489373"/>
          </a:xfrm>
          <a:prstGeom prst="rect">
            <a:avLst/>
          </a:prstGeom>
        </p:spPr>
        <p:txBody>
          <a:bodyPr vert="horz" lIns="91010" tIns="45505" rIns="91010" bIns="45505" rtlCol="0" anchor="b"/>
          <a:lstStyle>
            <a:lvl1pPr algn="l">
              <a:defRPr sz="1200"/>
            </a:lvl1pPr>
          </a:lstStyle>
          <a:p>
            <a:endParaRPr lang="hr-HR"/>
          </a:p>
        </p:txBody>
      </p:sp>
      <p:sp>
        <p:nvSpPr>
          <p:cNvPr id="7" name="Slide Number Placeholder 6"/>
          <p:cNvSpPr>
            <a:spLocks noGrp="1"/>
          </p:cNvSpPr>
          <p:nvPr>
            <p:ph type="sldNum" sz="quarter" idx="5"/>
          </p:nvPr>
        </p:nvSpPr>
        <p:spPr>
          <a:xfrm>
            <a:off x="3777607" y="9264227"/>
            <a:ext cx="2889938" cy="489373"/>
          </a:xfrm>
          <a:prstGeom prst="rect">
            <a:avLst/>
          </a:prstGeom>
        </p:spPr>
        <p:txBody>
          <a:bodyPr vert="horz" lIns="91010" tIns="45505" rIns="91010" bIns="45505" rtlCol="0" anchor="b"/>
          <a:lstStyle>
            <a:lvl1pPr algn="r">
              <a:defRPr sz="1200"/>
            </a:lvl1pPr>
          </a:lstStyle>
          <a:p>
            <a:fld id="{2AEF887D-0440-42F8-82BC-62F7D47032E2}" type="slidenum">
              <a:rPr lang="hr-HR" smtClean="0"/>
              <a:t>‹#›</a:t>
            </a:fld>
            <a:endParaRPr lang="hr-HR"/>
          </a:p>
        </p:txBody>
      </p:sp>
    </p:spTree>
    <p:extLst>
      <p:ext uri="{BB962C8B-B14F-4D97-AF65-F5344CB8AC3E}">
        <p14:creationId xmlns:p14="http://schemas.microsoft.com/office/powerpoint/2010/main" val="3174604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defTabSz="455051" fontAlgn="base">
              <a:spcBef>
                <a:spcPct val="0"/>
              </a:spcBef>
              <a:spcAft>
                <a:spcPct val="0"/>
              </a:spcAft>
              <a:defRPr/>
            </a:pPr>
            <a:fld id="{98E79711-3338-44F4-8574-55E4F3148866}" type="slidenum">
              <a:rPr lang="en-US" altLang="sr-Latn-RS">
                <a:solidFill>
                  <a:prstClr val="black"/>
                </a:solidFill>
                <a:latin typeface="Neo Sans" charset="0"/>
                <a:ea typeface="MS PGothic" pitchFamily="34" charset="-128"/>
              </a:rPr>
              <a:pPr defTabSz="455051" fontAlgn="base">
                <a:spcBef>
                  <a:spcPct val="0"/>
                </a:spcBef>
                <a:spcAft>
                  <a:spcPct val="0"/>
                </a:spcAft>
                <a:defRPr/>
              </a:pPr>
              <a:t>30</a:t>
            </a:fld>
            <a:endParaRPr lang="en-US" altLang="sr-Latn-RS">
              <a:solidFill>
                <a:prstClr val="black"/>
              </a:solidFill>
              <a:latin typeface="Neo Sans" charset="0"/>
              <a:ea typeface="MS PGothic" pitchFamily="34" charset="-128"/>
            </a:endParaRPr>
          </a:p>
        </p:txBody>
      </p:sp>
    </p:spTree>
    <p:extLst>
      <p:ext uri="{BB962C8B-B14F-4D97-AF65-F5344CB8AC3E}">
        <p14:creationId xmlns:p14="http://schemas.microsoft.com/office/powerpoint/2010/main" val="1920140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defTabSz="455051" fontAlgn="base">
              <a:spcBef>
                <a:spcPct val="0"/>
              </a:spcBef>
              <a:spcAft>
                <a:spcPct val="0"/>
              </a:spcAft>
              <a:defRPr/>
            </a:pPr>
            <a:fld id="{98E79711-3338-44F4-8574-55E4F3148866}" type="slidenum">
              <a:rPr lang="en-US" altLang="sr-Latn-RS">
                <a:solidFill>
                  <a:prstClr val="black"/>
                </a:solidFill>
                <a:latin typeface="Neo Sans" charset="0"/>
                <a:ea typeface="MS PGothic" pitchFamily="34" charset="-128"/>
              </a:rPr>
              <a:pPr defTabSz="455051" fontAlgn="base">
                <a:spcBef>
                  <a:spcPct val="0"/>
                </a:spcBef>
                <a:spcAft>
                  <a:spcPct val="0"/>
                </a:spcAft>
                <a:defRPr/>
              </a:pPr>
              <a:t>31</a:t>
            </a:fld>
            <a:endParaRPr lang="en-US" altLang="sr-Latn-RS">
              <a:solidFill>
                <a:prstClr val="black"/>
              </a:solidFill>
              <a:latin typeface="Neo Sans" charset="0"/>
              <a:ea typeface="MS PGothic" pitchFamily="34" charset="-128"/>
            </a:endParaRPr>
          </a:p>
        </p:txBody>
      </p:sp>
    </p:spTree>
    <p:extLst>
      <p:ext uri="{BB962C8B-B14F-4D97-AF65-F5344CB8AC3E}">
        <p14:creationId xmlns:p14="http://schemas.microsoft.com/office/powerpoint/2010/main" val="42256808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defTabSz="455051" fontAlgn="base">
              <a:spcBef>
                <a:spcPct val="0"/>
              </a:spcBef>
              <a:spcAft>
                <a:spcPct val="0"/>
              </a:spcAft>
              <a:defRPr/>
            </a:pPr>
            <a:fld id="{98E79711-3338-44F4-8574-55E4F3148866}" type="slidenum">
              <a:rPr lang="en-US" altLang="sr-Latn-RS">
                <a:solidFill>
                  <a:prstClr val="black"/>
                </a:solidFill>
                <a:latin typeface="Neo Sans" charset="0"/>
                <a:ea typeface="MS PGothic" pitchFamily="34" charset="-128"/>
              </a:rPr>
              <a:pPr defTabSz="455051" fontAlgn="base">
                <a:spcBef>
                  <a:spcPct val="0"/>
                </a:spcBef>
                <a:spcAft>
                  <a:spcPct val="0"/>
                </a:spcAft>
                <a:defRPr/>
              </a:pPr>
              <a:t>32</a:t>
            </a:fld>
            <a:endParaRPr lang="en-US" altLang="sr-Latn-RS">
              <a:solidFill>
                <a:prstClr val="black"/>
              </a:solidFill>
              <a:latin typeface="Neo Sans" charset="0"/>
              <a:ea typeface="MS PGothic" pitchFamily="34" charset="-128"/>
            </a:endParaRPr>
          </a:p>
        </p:txBody>
      </p:sp>
    </p:spTree>
    <p:extLst>
      <p:ext uri="{BB962C8B-B14F-4D97-AF65-F5344CB8AC3E}">
        <p14:creationId xmlns:p14="http://schemas.microsoft.com/office/powerpoint/2010/main" val="28484104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 name="PlaceHolder 1"/>
          <p:cNvSpPr>
            <a:spLocks noGrp="1" noRot="1" noChangeAspect="1"/>
          </p:cNvSpPr>
          <p:nvPr>
            <p:ph type="sldImg"/>
          </p:nvPr>
        </p:nvSpPr>
        <p:spPr>
          <a:xfrm>
            <a:off x="-225425" y="793750"/>
            <a:ext cx="7061200" cy="3971925"/>
          </a:xfrm>
          <a:prstGeom prst="rect">
            <a:avLst/>
          </a:prstGeom>
        </p:spPr>
      </p:sp>
      <p:sp>
        <p:nvSpPr>
          <p:cNvPr id="371" name="PlaceHolder 2"/>
          <p:cNvSpPr>
            <a:spLocks noGrp="1"/>
          </p:cNvSpPr>
          <p:nvPr>
            <p:ph type="body"/>
          </p:nvPr>
        </p:nvSpPr>
        <p:spPr>
          <a:xfrm>
            <a:off x="660590" y="5029054"/>
            <a:ext cx="5288452" cy="4764581"/>
          </a:xfrm>
          <a:prstGeom prst="rect">
            <a:avLst/>
          </a:prstGeom>
        </p:spPr>
        <p:txBody>
          <a:bodyPr/>
          <a:lstStyle/>
          <a:p>
            <a:endParaRPr lang="hr-HR" sz="2000" spc="-1">
              <a:latin typeface="Arial"/>
            </a:endParaRPr>
          </a:p>
        </p:txBody>
      </p:sp>
      <p:sp>
        <p:nvSpPr>
          <p:cNvPr id="372" name="TextShape 3"/>
          <p:cNvSpPr txBox="1"/>
          <p:nvPr/>
        </p:nvSpPr>
        <p:spPr>
          <a:xfrm>
            <a:off x="3743569" y="10056875"/>
            <a:ext cx="2865046" cy="529762"/>
          </a:xfrm>
          <a:prstGeom prst="rect">
            <a:avLst/>
          </a:prstGeom>
          <a:noFill/>
          <a:ln>
            <a:noFill/>
          </a:ln>
        </p:spPr>
        <p:txBody>
          <a:bodyPr lIns="91010" tIns="45505" rIns="91010" bIns="45505" anchor="b"/>
          <a:lstStyle/>
          <a:p>
            <a:pPr algn="r" defTabSz="910102">
              <a:defRPr/>
            </a:pPr>
            <a:fld id="{22CD11AE-0C70-417A-B365-B9FFABCCF8BB}" type="slidenum">
              <a:rPr lang="hr-HR" sz="1200" spc="-1">
                <a:solidFill>
                  <a:prstClr val="black"/>
                </a:solidFill>
                <a:latin typeface="Neo Sans"/>
                <a:ea typeface="MS PGothic" pitchFamily="34" charset="-128"/>
              </a:rPr>
              <a:pPr algn="r" defTabSz="910102">
                <a:defRPr/>
              </a:pPr>
              <a:t>34</a:t>
            </a:fld>
            <a:endParaRPr lang="hr-HR" sz="1200" spc="-1">
              <a:solidFill>
                <a:prstClr val="black"/>
              </a:solidFill>
              <a:latin typeface="Times New Roman"/>
              <a:ea typeface="MS PGothic" pitchFamily="34" charset="-128"/>
            </a:endParaRPr>
          </a:p>
        </p:txBody>
      </p:sp>
    </p:spTree>
    <p:extLst>
      <p:ext uri="{BB962C8B-B14F-4D97-AF65-F5344CB8AC3E}">
        <p14:creationId xmlns:p14="http://schemas.microsoft.com/office/powerpoint/2010/main" val="3902247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hr-H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hr-HR"/>
          </a:p>
        </p:txBody>
      </p:sp>
      <p:sp>
        <p:nvSpPr>
          <p:cNvPr id="4" name="Date Placeholder 3"/>
          <p:cNvSpPr>
            <a:spLocks noGrp="1"/>
          </p:cNvSpPr>
          <p:nvPr>
            <p:ph type="dt" sz="half" idx="10"/>
          </p:nvPr>
        </p:nvSpPr>
        <p:spPr/>
        <p:txBody>
          <a:bodyPr/>
          <a:lstStyle/>
          <a:p>
            <a:r>
              <a:rPr lang="sr-Latn-RS"/>
              <a:t>xx.03.2022.</a:t>
            </a:r>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4226831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p>
            <a:r>
              <a:rPr lang="sr-Latn-RS"/>
              <a:t>xx.03.2022.</a:t>
            </a:r>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1693924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hr-H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p>
            <a:r>
              <a:rPr lang="sr-Latn-RS"/>
              <a:t>xx.03.2022.</a:t>
            </a:r>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3178476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p>
            <a:r>
              <a:rPr lang="sr-Latn-RS"/>
              <a:t>xx.03.2022.</a:t>
            </a:r>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1208549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hr-H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sr-Latn-RS"/>
              <a:t>xx.03.2022.</a:t>
            </a:r>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2172798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Date Placeholder 4"/>
          <p:cNvSpPr>
            <a:spLocks noGrp="1"/>
          </p:cNvSpPr>
          <p:nvPr>
            <p:ph type="dt" sz="half" idx="10"/>
          </p:nvPr>
        </p:nvSpPr>
        <p:spPr/>
        <p:txBody>
          <a:bodyPr/>
          <a:lstStyle/>
          <a:p>
            <a:r>
              <a:rPr lang="sr-Latn-RS"/>
              <a:t>xx.03.2022.</a:t>
            </a:r>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1951908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hr-H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7" name="Date Placeholder 6"/>
          <p:cNvSpPr>
            <a:spLocks noGrp="1"/>
          </p:cNvSpPr>
          <p:nvPr>
            <p:ph type="dt" sz="half" idx="10"/>
          </p:nvPr>
        </p:nvSpPr>
        <p:spPr/>
        <p:txBody>
          <a:bodyPr/>
          <a:lstStyle/>
          <a:p>
            <a:r>
              <a:rPr lang="sr-Latn-RS"/>
              <a:t>xx.03.2022.</a:t>
            </a:r>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4218527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Date Placeholder 2"/>
          <p:cNvSpPr>
            <a:spLocks noGrp="1"/>
          </p:cNvSpPr>
          <p:nvPr>
            <p:ph type="dt" sz="half" idx="10"/>
          </p:nvPr>
        </p:nvSpPr>
        <p:spPr/>
        <p:txBody>
          <a:bodyPr/>
          <a:lstStyle/>
          <a:p>
            <a:r>
              <a:rPr lang="sr-Latn-RS"/>
              <a:t>xx.03.2022.</a:t>
            </a:r>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96291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sr-Latn-RS"/>
              <a:t>xx.03.2022.</a:t>
            </a:r>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4207118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hr-H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sr-Latn-RS"/>
              <a:t>xx.03.2022.</a:t>
            </a:r>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4284701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hr-H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sr-Latn-RS"/>
              <a:t>xx.03.2022.</a:t>
            </a:r>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888917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hr-H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sr-Latn-RS"/>
              <a:t>xx.03.2022.</a:t>
            </a:r>
            <a:endParaRPr lang="hr-H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E166CB-1D6B-4A02-9E82-4F91D1244FB4}" type="slidenum">
              <a:rPr lang="hr-HR" smtClean="0"/>
              <a:t>‹#›</a:t>
            </a:fld>
            <a:endParaRPr lang="hr-HR"/>
          </a:p>
        </p:txBody>
      </p:sp>
      <p:pic>
        <p:nvPicPr>
          <p:cNvPr id="7" name="Picture 6"/>
          <p:cNvPicPr>
            <a:picLocks noChangeAspect="1"/>
          </p:cNvPicPr>
          <p:nvPr userDrawn="1"/>
        </p:nvPicPr>
        <p:blipFill>
          <a:blip r:embed="rId13"/>
          <a:stretch>
            <a:fillRect/>
          </a:stretch>
        </p:blipFill>
        <p:spPr>
          <a:xfrm>
            <a:off x="9178182" y="6122068"/>
            <a:ext cx="2242025" cy="735932"/>
          </a:xfrm>
          <a:prstGeom prst="rect">
            <a:avLst/>
          </a:prstGeom>
        </p:spPr>
      </p:pic>
    </p:spTree>
    <p:extLst>
      <p:ext uri="{BB962C8B-B14F-4D97-AF65-F5344CB8AC3E}">
        <p14:creationId xmlns:p14="http://schemas.microsoft.com/office/powerpoint/2010/main" val="26295084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fondovieu.gov.hr/" TargetMode="External"/><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0037" y="1122363"/>
            <a:ext cx="10289137" cy="2387600"/>
          </a:xfrm>
        </p:spPr>
        <p:style>
          <a:lnRef idx="1">
            <a:schemeClr val="accent1"/>
          </a:lnRef>
          <a:fillRef idx="1003">
            <a:schemeClr val="lt2"/>
          </a:fillRef>
          <a:effectRef idx="1">
            <a:schemeClr val="accent1"/>
          </a:effectRef>
          <a:fontRef idx="minor">
            <a:schemeClr val="dk1"/>
          </a:fontRef>
        </p:style>
        <p:txBody>
          <a:bodyPr>
            <a:normAutofit fontScale="90000"/>
          </a:bodyPr>
          <a:lstStyle/>
          <a:p>
            <a:br>
              <a:rPr lang="hr-HR" dirty="0"/>
            </a:br>
            <a:r>
              <a:rPr lang="hr-HR" dirty="0"/>
              <a:t> </a:t>
            </a:r>
            <a:r>
              <a:rPr lang="en-GB" sz="3600" dirty="0" err="1"/>
              <a:t>Poziv</a:t>
            </a:r>
            <a:r>
              <a:rPr lang="en-GB" sz="3600" dirty="0"/>
              <a:t> </a:t>
            </a:r>
            <a:r>
              <a:rPr lang="en-GB" sz="3600" dirty="0" err="1"/>
              <a:t>na</a:t>
            </a:r>
            <a:r>
              <a:rPr lang="en-GB" sz="3600" dirty="0"/>
              <a:t> </a:t>
            </a:r>
            <a:r>
              <a:rPr lang="en-GB" sz="3600" dirty="0" err="1"/>
              <a:t>dostavu</a:t>
            </a:r>
            <a:r>
              <a:rPr lang="en-GB" sz="3600" dirty="0"/>
              <a:t> </a:t>
            </a:r>
            <a:r>
              <a:rPr lang="en-GB" sz="3600" dirty="0" err="1"/>
              <a:t>projektnih</a:t>
            </a:r>
            <a:r>
              <a:rPr lang="en-GB" sz="3600" dirty="0"/>
              <a:t> </a:t>
            </a:r>
            <a:r>
              <a:rPr lang="en-GB" sz="3600" dirty="0" err="1"/>
              <a:t>prijedloga</a:t>
            </a:r>
            <a:r>
              <a:rPr lang="en-GB" sz="3600" dirty="0"/>
              <a:t> </a:t>
            </a:r>
            <a:br>
              <a:rPr lang="en-GB" sz="3600" dirty="0"/>
            </a:br>
            <a:r>
              <a:rPr lang="en-GB" sz="4400" b="1" i="1" dirty="0" err="1"/>
              <a:t>Bespovratne</a:t>
            </a:r>
            <a:r>
              <a:rPr lang="en-GB" sz="4400" b="1" i="1" dirty="0"/>
              <a:t> </a:t>
            </a:r>
            <a:r>
              <a:rPr lang="en-GB" sz="4400" b="1" i="1" dirty="0" err="1"/>
              <a:t>potpore</a:t>
            </a:r>
            <a:r>
              <a:rPr lang="en-GB" sz="4400" b="1" i="1" dirty="0"/>
              <a:t> za </a:t>
            </a:r>
            <a:r>
              <a:rPr lang="en-GB" sz="4400" b="1" i="1" dirty="0" err="1"/>
              <a:t>novoosnovana</a:t>
            </a:r>
            <a:r>
              <a:rPr lang="en-GB" sz="4400" b="1" i="1" dirty="0"/>
              <a:t> </a:t>
            </a:r>
            <a:r>
              <a:rPr lang="en-GB" sz="4400" b="1" i="1" dirty="0" err="1"/>
              <a:t>poduzeća</a:t>
            </a:r>
            <a:br>
              <a:rPr lang="en-GB" sz="4400" b="1" dirty="0"/>
            </a:br>
            <a:r>
              <a:rPr lang="en-GB" sz="4400" b="1" dirty="0"/>
              <a:t> </a:t>
            </a:r>
            <a:r>
              <a:rPr lang="en-GB" sz="3100" dirty="0" err="1"/>
              <a:t>Referentni</a:t>
            </a:r>
            <a:r>
              <a:rPr lang="en-GB" sz="3100" dirty="0"/>
              <a:t> </a:t>
            </a:r>
            <a:r>
              <a:rPr lang="en-GB" sz="3100" dirty="0" err="1"/>
              <a:t>broj</a:t>
            </a:r>
            <a:r>
              <a:rPr lang="en-GB" sz="3100" dirty="0"/>
              <a:t> NPOO.C 1.1.2. R2-I3.01</a:t>
            </a:r>
            <a:endParaRPr lang="hr-HR" sz="3100" dirty="0"/>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pic>
        <p:nvPicPr>
          <p:cNvPr id="6" name="Slika 6">
            <a:extLst>
              <a:ext uri="{FF2B5EF4-FFF2-40B4-BE49-F238E27FC236}">
                <a16:creationId xmlns:a16="http://schemas.microsoft.com/office/drawing/2014/main" id="{D3ECD931-91CB-414D-A7C8-6DF891A858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05851" y="6155743"/>
            <a:ext cx="2136479" cy="474773"/>
          </a:xfrm>
          <a:prstGeom prst="rect">
            <a:avLst/>
          </a:prstGeom>
        </p:spPr>
      </p:pic>
    </p:spTree>
    <p:extLst>
      <p:ext uri="{BB962C8B-B14F-4D97-AF65-F5344CB8AC3E}">
        <p14:creationId xmlns:p14="http://schemas.microsoft.com/office/powerpoint/2010/main" val="3331788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10">
            <a:extLst>
              <a:ext uri="{FF2B5EF4-FFF2-40B4-BE49-F238E27FC236}">
                <a16:creationId xmlns:a16="http://schemas.microsoft.com/office/drawing/2014/main" id="{281D5B81-1DA5-46A3-AD24-B6C86B64C399}"/>
              </a:ext>
            </a:extLst>
          </p:cNvPr>
          <p:cNvGraphicFramePr>
            <a:graphicFrameLocks noGrp="1"/>
          </p:cNvGraphicFramePr>
          <p:nvPr>
            <p:ph idx="1"/>
            <p:extLst>
              <p:ext uri="{D42A27DB-BD31-4B8C-83A1-F6EECF244321}">
                <p14:modId xmlns:p14="http://schemas.microsoft.com/office/powerpoint/2010/main" val="1185315141"/>
              </p:ext>
            </p:extLst>
          </p:nvPr>
        </p:nvGraphicFramePr>
        <p:xfrm>
          <a:off x="465909" y="1210287"/>
          <a:ext cx="11260183" cy="4437426"/>
        </p:xfrm>
        <a:graphic>
          <a:graphicData uri="http://schemas.openxmlformats.org/drawingml/2006/table">
            <a:tbl>
              <a:tblPr firstRow="1" bandRow="1">
                <a:tableStyleId>{5C22544A-7EE6-4342-B048-85BDC9FD1C3A}</a:tableStyleId>
              </a:tblPr>
              <a:tblGrid>
                <a:gridCol w="872375">
                  <a:extLst>
                    <a:ext uri="{9D8B030D-6E8A-4147-A177-3AD203B41FA5}">
                      <a16:colId xmlns:a16="http://schemas.microsoft.com/office/drawing/2014/main" val="466032395"/>
                    </a:ext>
                  </a:extLst>
                </a:gridCol>
                <a:gridCol w="2722355">
                  <a:extLst>
                    <a:ext uri="{9D8B030D-6E8A-4147-A177-3AD203B41FA5}">
                      <a16:colId xmlns:a16="http://schemas.microsoft.com/office/drawing/2014/main" val="402539396"/>
                    </a:ext>
                  </a:extLst>
                </a:gridCol>
                <a:gridCol w="1921002">
                  <a:extLst>
                    <a:ext uri="{9D8B030D-6E8A-4147-A177-3AD203B41FA5}">
                      <a16:colId xmlns:a16="http://schemas.microsoft.com/office/drawing/2014/main" val="1260261398"/>
                    </a:ext>
                  </a:extLst>
                </a:gridCol>
                <a:gridCol w="5744451">
                  <a:extLst>
                    <a:ext uri="{9D8B030D-6E8A-4147-A177-3AD203B41FA5}">
                      <a16:colId xmlns:a16="http://schemas.microsoft.com/office/drawing/2014/main" val="1248429345"/>
                    </a:ext>
                  </a:extLst>
                </a:gridCol>
              </a:tblGrid>
              <a:tr h="461635">
                <a:tc gridSpan="3">
                  <a:txBody>
                    <a:bodyPr/>
                    <a:lstStyle/>
                    <a:p>
                      <a:r>
                        <a:rPr lang="en-GB" sz="1600" dirty="0" err="1"/>
                        <a:t>Tehnološka</a:t>
                      </a:r>
                      <a:r>
                        <a:rPr lang="en-GB" sz="1600" dirty="0"/>
                        <a:t> </a:t>
                      </a:r>
                      <a:r>
                        <a:rPr lang="en-GB" sz="1600" dirty="0" err="1"/>
                        <a:t>razina</a:t>
                      </a:r>
                      <a:r>
                        <a:rPr lang="en-GB" sz="1600" dirty="0"/>
                        <a:t> </a:t>
                      </a:r>
                      <a:r>
                        <a:rPr lang="en-GB" sz="1600" dirty="0" err="1"/>
                        <a:t>spremnosti</a:t>
                      </a:r>
                      <a:endParaRPr lang="en-GB" sz="1600" dirty="0"/>
                    </a:p>
                  </a:txBody>
                  <a:tcPr/>
                </a:tc>
                <a:tc hMerge="1">
                  <a:txBody>
                    <a:bodyPr/>
                    <a:lstStyle/>
                    <a:p>
                      <a:endParaRPr lang="en-GB" sz="1600" dirty="0"/>
                    </a:p>
                  </a:txBody>
                  <a:tcPr/>
                </a:tc>
                <a:tc hMerge="1">
                  <a:txBody>
                    <a:bodyPr/>
                    <a:lstStyle/>
                    <a:p>
                      <a:endParaRPr lang="en-GB" sz="1600" dirty="0"/>
                    </a:p>
                  </a:txBody>
                  <a:tcPr/>
                </a:tc>
                <a:tc>
                  <a:txBody>
                    <a:bodyPr/>
                    <a:lstStyle/>
                    <a:p>
                      <a:r>
                        <a:rPr lang="en-GB" sz="1600" dirty="0" err="1"/>
                        <a:t>Opis</a:t>
                      </a:r>
                      <a:r>
                        <a:rPr lang="en-GB" sz="1600" dirty="0"/>
                        <a:t> </a:t>
                      </a:r>
                      <a:r>
                        <a:rPr lang="en-GB" sz="1600" dirty="0" err="1"/>
                        <a:t>razine</a:t>
                      </a:r>
                      <a:r>
                        <a:rPr lang="en-GB" sz="1600" dirty="0"/>
                        <a:t> TRL</a:t>
                      </a:r>
                    </a:p>
                  </a:txBody>
                  <a:tcPr/>
                </a:tc>
                <a:extLst>
                  <a:ext uri="{0D108BD9-81ED-4DB2-BD59-A6C34878D82A}">
                    <a16:rowId xmlns:a16="http://schemas.microsoft.com/office/drawing/2014/main" val="2679328955"/>
                  </a:ext>
                </a:extLst>
              </a:tr>
              <a:tr h="1284752">
                <a:tc>
                  <a:txBody>
                    <a:bodyPr/>
                    <a:lstStyle/>
                    <a:p>
                      <a:pPr>
                        <a:lnSpc>
                          <a:spcPct val="107000"/>
                        </a:lnSpc>
                        <a:spcAft>
                          <a:spcPts val="800"/>
                        </a:spcAft>
                      </a:pPr>
                      <a:r>
                        <a:rPr lang="hr-HR" sz="1600" dirty="0">
                          <a:effectLst/>
                          <a:latin typeface="Calibri" panose="020F0502020204030204" pitchFamily="34" charset="0"/>
                          <a:ea typeface="Calibri" panose="020F0502020204030204" pitchFamily="34" charset="0"/>
                          <a:cs typeface="Times New Roman" panose="02020603050405020304" pitchFamily="18" charset="0"/>
                        </a:rPr>
                        <a:t>TRL 5</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hr-HR" sz="1600" dirty="0">
                          <a:effectLst/>
                          <a:latin typeface="Calibri" panose="020F0502020204030204" pitchFamily="34" charset="0"/>
                          <a:ea typeface="Calibri" panose="020F0502020204030204" pitchFamily="34" charset="0"/>
                          <a:cs typeface="Times New Roman" panose="02020603050405020304" pitchFamily="18" charset="0"/>
                        </a:rPr>
                        <a:t>Validacija tehnologije u relevantnom okruženju</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hr-HR" sz="1600">
                          <a:effectLst/>
                          <a:latin typeface="Calibri" panose="020F0502020204030204" pitchFamily="34" charset="0"/>
                          <a:ea typeface="Calibri" panose="020F0502020204030204" pitchFamily="34" charset="0"/>
                          <a:cs typeface="Times New Roman" panose="02020603050405020304" pitchFamily="18" charset="0"/>
                        </a:rPr>
                        <a:t>Prototip više razine</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hr-HR" sz="1600" dirty="0">
                          <a:effectLst/>
                          <a:latin typeface="Calibri" panose="020F0502020204030204" pitchFamily="34" charset="0"/>
                          <a:ea typeface="Calibri" panose="020F0502020204030204" pitchFamily="34" charset="0"/>
                          <a:cs typeface="Times New Roman" panose="02020603050405020304" pitchFamily="18" charset="0"/>
                        </a:rPr>
                        <a:t>Prototip više razine testiran u simuliranom okruženju. Osnovne tehnološke komponente su uključene zajedno sa stvarnim pomoćnim elementima kako bi se mogli testirati u </a:t>
                      </a:r>
                      <a:r>
                        <a:rPr lang="en-GB" sz="1600" dirty="0" err="1">
                          <a:effectLst/>
                          <a:latin typeface="Calibri" panose="020F0502020204030204" pitchFamily="34" charset="0"/>
                          <a:ea typeface="Calibri" panose="020F0502020204030204" pitchFamily="34" charset="0"/>
                          <a:cs typeface="Times New Roman" panose="02020603050405020304" pitchFamily="18" charset="0"/>
                        </a:rPr>
                        <a:t>planiranom</a:t>
                      </a:r>
                      <a:r>
                        <a:rPr lang="en-GB" sz="1600" dirty="0">
                          <a:effectLst/>
                          <a:latin typeface="Calibri" panose="020F0502020204030204" pitchFamily="34" charset="0"/>
                          <a:ea typeface="Calibri" panose="020F0502020204030204" pitchFamily="34" charset="0"/>
                          <a:cs typeface="Times New Roman" panose="02020603050405020304" pitchFamily="18" charset="0"/>
                        </a:rPr>
                        <a:t> </a:t>
                      </a:r>
                      <a:r>
                        <a:rPr lang="hr-HR" sz="1600" dirty="0">
                          <a:effectLst/>
                          <a:latin typeface="Calibri" panose="020F0502020204030204" pitchFamily="34" charset="0"/>
                          <a:ea typeface="Calibri" panose="020F0502020204030204" pitchFamily="34" charset="0"/>
                          <a:cs typeface="Times New Roman" panose="02020603050405020304" pitchFamily="18" charset="0"/>
                        </a:rPr>
                        <a:t>okruženju.</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37576016"/>
                  </a:ext>
                </a:extLst>
              </a:tr>
              <a:tr h="635143">
                <a:tc>
                  <a:txBody>
                    <a:bodyPr/>
                    <a:lstStyle/>
                    <a:p>
                      <a:pPr>
                        <a:lnSpc>
                          <a:spcPct val="107000"/>
                        </a:lnSpc>
                        <a:spcAft>
                          <a:spcPts val="800"/>
                        </a:spcAft>
                      </a:pPr>
                      <a:r>
                        <a:rPr lang="hr-HR" sz="1600" dirty="0">
                          <a:effectLst/>
                          <a:latin typeface="Calibri" panose="020F0502020204030204" pitchFamily="34" charset="0"/>
                          <a:ea typeface="Calibri" panose="020F0502020204030204" pitchFamily="34" charset="0"/>
                          <a:cs typeface="Times New Roman" panose="02020603050405020304" pitchFamily="18" charset="0"/>
                        </a:rPr>
                        <a:t>TRL 6</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hr-HR" sz="1600" dirty="0">
                          <a:effectLst/>
                          <a:latin typeface="Calibri" panose="020F0502020204030204" pitchFamily="34" charset="0"/>
                          <a:ea typeface="Calibri" panose="020F0502020204030204" pitchFamily="34" charset="0"/>
                          <a:cs typeface="Times New Roman" panose="02020603050405020304" pitchFamily="18" charset="0"/>
                        </a:rPr>
                        <a:t>Demonstracija tehnologije u relevantnom okruženju</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hr-HR" sz="1600">
                          <a:effectLst/>
                          <a:latin typeface="Calibri" panose="020F0502020204030204" pitchFamily="34" charset="0"/>
                          <a:ea typeface="Calibri" panose="020F0502020204030204" pitchFamily="34" charset="0"/>
                          <a:cs typeface="Times New Roman" panose="02020603050405020304" pitchFamily="18" charset="0"/>
                        </a:rPr>
                        <a:t>Prototip visoke razine</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hr-HR" sz="1600" dirty="0">
                          <a:effectLst/>
                          <a:latin typeface="Calibri" panose="020F0502020204030204" pitchFamily="34" charset="0"/>
                          <a:ea typeface="Calibri" panose="020F0502020204030204" pitchFamily="34" charset="0"/>
                          <a:cs typeface="Times New Roman" panose="02020603050405020304" pitchFamily="18" charset="0"/>
                        </a:rPr>
                        <a:t>Prototip visoke razine testiran u operativnom okruženju s performansama blizu očekivanima.</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48306823"/>
                  </a:ext>
                </a:extLst>
              </a:tr>
              <a:tr h="1284752">
                <a:tc>
                  <a:txBody>
                    <a:bodyPr/>
                    <a:lstStyle/>
                    <a:p>
                      <a:pPr>
                        <a:lnSpc>
                          <a:spcPct val="107000"/>
                        </a:lnSpc>
                        <a:spcAft>
                          <a:spcPts val="800"/>
                        </a:spcAft>
                      </a:pPr>
                      <a:r>
                        <a:rPr lang="hr-HR" sz="1600">
                          <a:effectLst/>
                          <a:latin typeface="Calibri" panose="020F0502020204030204" pitchFamily="34" charset="0"/>
                          <a:ea typeface="Calibri" panose="020F0502020204030204" pitchFamily="34" charset="0"/>
                          <a:cs typeface="Times New Roman" panose="02020603050405020304" pitchFamily="18" charset="0"/>
                        </a:rPr>
                        <a:t>TRL 7</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hr-HR" sz="1600">
                          <a:effectLst/>
                          <a:latin typeface="Calibri" panose="020F0502020204030204" pitchFamily="34" charset="0"/>
                          <a:ea typeface="Calibri" panose="020F0502020204030204" pitchFamily="34" charset="0"/>
                          <a:cs typeface="Times New Roman" panose="02020603050405020304" pitchFamily="18" charset="0"/>
                        </a:rPr>
                        <a:t>Demonstracija tehnologije u operativnom okruženju</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hr-HR" sz="1600" dirty="0">
                          <a:effectLst/>
                          <a:latin typeface="Calibri" panose="020F0502020204030204" pitchFamily="34" charset="0"/>
                          <a:ea typeface="Calibri" panose="020F0502020204030204" pitchFamily="34" charset="0"/>
                          <a:cs typeface="Times New Roman" panose="02020603050405020304" pitchFamily="18" charset="0"/>
                        </a:rPr>
                        <a:t>Demonstracija </a:t>
                      </a:r>
                      <a:r>
                        <a:rPr lang="en-GB" sz="1600" dirty="0" err="1">
                          <a:effectLst/>
                          <a:latin typeface="Calibri" panose="020F0502020204030204" pitchFamily="34" charset="0"/>
                          <a:ea typeface="Calibri" panose="020F0502020204030204" pitchFamily="34" charset="0"/>
                          <a:cs typeface="Times New Roman" panose="02020603050405020304" pitchFamily="18" charset="0"/>
                        </a:rPr>
                        <a:t>tehnologije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hr-HR" sz="1600" dirty="0" err="1">
                          <a:effectLst/>
                          <a:latin typeface="Calibri" panose="020F0502020204030204" pitchFamily="34" charset="0"/>
                          <a:ea typeface="Calibri" panose="020F0502020204030204" pitchFamily="34" charset="0"/>
                          <a:cs typeface="Times New Roman" panose="02020603050405020304" pitchFamily="18" charset="0"/>
                        </a:rPr>
                        <a:t>Djelovanj</a:t>
                      </a:r>
                      <a:r>
                        <a:rPr lang="en-GB" sz="1600" dirty="0">
                          <a:effectLst/>
                          <a:latin typeface="Calibri" panose="020F0502020204030204" pitchFamily="34" charset="0"/>
                          <a:ea typeface="Calibri" panose="020F0502020204030204" pitchFamily="34" charset="0"/>
                          <a:cs typeface="Times New Roman" panose="02020603050405020304" pitchFamily="18" charset="0"/>
                        </a:rPr>
                        <a:t>e</a:t>
                      </a:r>
                      <a:r>
                        <a:rPr lang="hr-HR" sz="1600" dirty="0">
                          <a:effectLst/>
                          <a:latin typeface="Calibri" panose="020F0502020204030204" pitchFamily="34" charset="0"/>
                          <a:ea typeface="Calibri" panose="020F0502020204030204" pitchFamily="34" charset="0"/>
                          <a:cs typeface="Times New Roman" panose="02020603050405020304" pitchFamily="18" charset="0"/>
                        </a:rPr>
                        <a:t> </a:t>
                      </a:r>
                      <a:r>
                        <a:rPr lang="en-GB" sz="1600" dirty="0" err="1">
                          <a:effectLst/>
                          <a:latin typeface="Calibri" panose="020F0502020204030204" pitchFamily="34" charset="0"/>
                          <a:ea typeface="Calibri" panose="020F0502020204030204" pitchFamily="34" charset="0"/>
                          <a:cs typeface="Times New Roman" panose="02020603050405020304" pitchFamily="18" charset="0"/>
                        </a:rPr>
                        <a:t>tehnologije</a:t>
                      </a:r>
                      <a:r>
                        <a:rPr lang="hr-HR" sz="1600" dirty="0">
                          <a:effectLst/>
                          <a:latin typeface="Calibri" panose="020F0502020204030204" pitchFamily="34" charset="0"/>
                          <a:ea typeface="Calibri" panose="020F0502020204030204" pitchFamily="34" charset="0"/>
                          <a:cs typeface="Times New Roman" panose="02020603050405020304" pitchFamily="18" charset="0"/>
                        </a:rPr>
                        <a:t> demonstrirano u operativnom okruženju na </a:t>
                      </a:r>
                      <a:r>
                        <a:rPr lang="hr-HR" sz="1600" dirty="0" err="1">
                          <a:effectLst/>
                          <a:latin typeface="Calibri" panose="020F0502020204030204" pitchFamily="34" charset="0"/>
                          <a:ea typeface="Calibri" panose="020F0502020204030204" pitchFamily="34" charset="0"/>
                          <a:cs typeface="Times New Roman" panose="02020603050405020304" pitchFamily="18" charset="0"/>
                        </a:rPr>
                        <a:t>predkomercijalnoj</a:t>
                      </a:r>
                      <a:r>
                        <a:rPr lang="hr-HR" sz="1600" dirty="0">
                          <a:effectLst/>
                          <a:latin typeface="Calibri" panose="020F0502020204030204" pitchFamily="34" charset="0"/>
                          <a:ea typeface="Calibri" panose="020F0502020204030204" pitchFamily="34" charset="0"/>
                          <a:cs typeface="Times New Roman" panose="02020603050405020304" pitchFamily="18" charset="0"/>
                        </a:rPr>
                        <a:t> razini. Prototip je blizu ili na planiranoj razini operativnog sustava. Konačni dizajn je blizu dovršenog.</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55526408"/>
                  </a:ext>
                </a:extLst>
              </a:tr>
              <a:tr h="766381">
                <a:tc>
                  <a:txBody>
                    <a:bodyPr/>
                    <a:lstStyle/>
                    <a:p>
                      <a:pPr>
                        <a:lnSpc>
                          <a:spcPct val="107000"/>
                        </a:lnSpc>
                        <a:spcAft>
                          <a:spcPts val="800"/>
                        </a:spcAft>
                      </a:pPr>
                      <a:r>
                        <a:rPr lang="hr-HR" sz="1600">
                          <a:effectLst/>
                          <a:latin typeface="Calibri" panose="020F0502020204030204" pitchFamily="34" charset="0"/>
                          <a:ea typeface="Calibri" panose="020F0502020204030204" pitchFamily="34" charset="0"/>
                          <a:cs typeface="Times New Roman" panose="02020603050405020304" pitchFamily="18" charset="0"/>
                        </a:rPr>
                        <a:t>TRL 8</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hr-HR" sz="1600" dirty="0">
                          <a:effectLst/>
                          <a:latin typeface="Calibri" panose="020F0502020204030204" pitchFamily="34" charset="0"/>
                          <a:ea typeface="Calibri" panose="020F0502020204030204" pitchFamily="34" charset="0"/>
                          <a:cs typeface="Times New Roman" panose="02020603050405020304" pitchFamily="18" charset="0"/>
                        </a:rPr>
                        <a:t>Uspostavljen i kvalificiran tehnološki sustav</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hr-HR" sz="1600">
                          <a:effectLst/>
                          <a:latin typeface="Calibri" panose="020F0502020204030204" pitchFamily="34" charset="0"/>
                          <a:ea typeface="Calibri" panose="020F0502020204030204" pitchFamily="34" charset="0"/>
                          <a:cs typeface="Times New Roman" panose="02020603050405020304" pitchFamily="18" charset="0"/>
                        </a:rPr>
                        <a:t>Prva verzija finalnog proizvoda</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hr-HR" sz="1600" dirty="0">
                          <a:effectLst/>
                          <a:latin typeface="Calibri" panose="020F0502020204030204" pitchFamily="34" charset="0"/>
                          <a:ea typeface="Calibri" panose="020F0502020204030204" pitchFamily="34" charset="0"/>
                          <a:cs typeface="Times New Roman" panose="02020603050405020304" pitchFamily="18" charset="0"/>
                        </a:rPr>
                        <a:t>Tehnologija dokazano radi u svom konačnom obliku u očekivanim uvjetima</a:t>
                      </a:r>
                      <a:r>
                        <a:rPr lang="en-GB" sz="1600" dirty="0">
                          <a:effectLst/>
                          <a:latin typeface="Calibri" panose="020F0502020204030204" pitchFamily="34" charset="0"/>
                          <a:ea typeface="Calibri" panose="020F0502020204030204" pitchFamily="34" charset="0"/>
                          <a:cs typeface="Times New Roman" panose="02020603050405020304" pitchFamily="18" charset="0"/>
                        </a:rPr>
                        <a:t>, </a:t>
                      </a:r>
                      <a:r>
                        <a:rPr lang="en-GB" sz="1600" dirty="0" err="1">
                          <a:effectLst/>
                          <a:latin typeface="Calibri" panose="020F0502020204030204" pitchFamily="34" charset="0"/>
                          <a:ea typeface="Calibri" panose="020F0502020204030204" pitchFamily="34" charset="0"/>
                          <a:cs typeface="Times New Roman" panose="02020603050405020304" pitchFamily="18" charset="0"/>
                        </a:rPr>
                        <a:t>ali</a:t>
                      </a:r>
                      <a:r>
                        <a:rPr lang="en-GB" sz="1600" dirty="0">
                          <a:effectLst/>
                          <a:latin typeface="Calibri" panose="020F0502020204030204" pitchFamily="34" charset="0"/>
                          <a:ea typeface="Calibri" panose="020F0502020204030204" pitchFamily="34" charset="0"/>
                          <a:cs typeface="Times New Roman" panose="02020603050405020304" pitchFamily="18" charset="0"/>
                        </a:rPr>
                        <a:t> </a:t>
                      </a:r>
                      <a:r>
                        <a:rPr lang="en-GB" sz="1600" dirty="0" err="1">
                          <a:effectLst/>
                          <a:latin typeface="Calibri" panose="020F0502020204030204" pitchFamily="34" charset="0"/>
                          <a:ea typeface="Calibri" panose="020F0502020204030204" pitchFamily="34" charset="0"/>
                          <a:cs typeface="Times New Roman" panose="02020603050405020304" pitchFamily="18" charset="0"/>
                        </a:rPr>
                        <a:t>još</a:t>
                      </a:r>
                      <a:r>
                        <a:rPr lang="en-GB" sz="1600" dirty="0">
                          <a:effectLst/>
                          <a:latin typeface="Calibri" panose="020F0502020204030204" pitchFamily="34" charset="0"/>
                          <a:ea typeface="Calibri" panose="020F0502020204030204" pitchFamily="34" charset="0"/>
                          <a:cs typeface="Times New Roman" panose="02020603050405020304" pitchFamily="18" charset="0"/>
                        </a:rPr>
                        <a:t> </a:t>
                      </a:r>
                      <a:r>
                        <a:rPr lang="en-GB" sz="1600" dirty="0" err="1">
                          <a:effectLst/>
                          <a:latin typeface="Calibri" panose="020F0502020204030204" pitchFamily="34" charset="0"/>
                          <a:ea typeface="Calibri" panose="020F0502020204030204" pitchFamily="34" charset="0"/>
                          <a:cs typeface="Times New Roman" panose="02020603050405020304" pitchFamily="18" charset="0"/>
                        </a:rPr>
                        <a:t>nije</a:t>
                      </a:r>
                      <a:r>
                        <a:rPr lang="en-GB" sz="1600" dirty="0">
                          <a:effectLst/>
                          <a:latin typeface="Calibri" panose="020F0502020204030204" pitchFamily="34" charset="0"/>
                          <a:ea typeface="Calibri" panose="020F0502020204030204" pitchFamily="34" charset="0"/>
                          <a:cs typeface="Times New Roman" panose="02020603050405020304" pitchFamily="18" charset="0"/>
                        </a:rPr>
                        <a:t> </a:t>
                      </a:r>
                      <a:r>
                        <a:rPr lang="en-GB" sz="1600" dirty="0" err="1">
                          <a:effectLst/>
                          <a:latin typeface="Calibri" panose="020F0502020204030204" pitchFamily="34" charset="0"/>
                          <a:ea typeface="Calibri" panose="020F0502020204030204" pitchFamily="34" charset="0"/>
                          <a:cs typeface="Times New Roman" panose="02020603050405020304" pitchFamily="18" charset="0"/>
                        </a:rPr>
                        <a:t>spremna</a:t>
                      </a:r>
                      <a:r>
                        <a:rPr lang="en-GB" sz="1600" dirty="0">
                          <a:effectLst/>
                          <a:latin typeface="Calibri" panose="020F0502020204030204" pitchFamily="34" charset="0"/>
                          <a:ea typeface="Calibri" panose="020F0502020204030204" pitchFamily="34" charset="0"/>
                          <a:cs typeface="Times New Roman" panose="02020603050405020304" pitchFamily="18" charset="0"/>
                        </a:rPr>
                        <a:t> za </a:t>
                      </a:r>
                      <a:r>
                        <a:rPr lang="en-GB" sz="1600" dirty="0" err="1">
                          <a:effectLst/>
                          <a:latin typeface="Calibri" panose="020F0502020204030204" pitchFamily="34" charset="0"/>
                          <a:ea typeface="Calibri" panose="020F0502020204030204" pitchFamily="34" charset="0"/>
                          <a:cs typeface="Times New Roman" panose="02020603050405020304" pitchFamily="18" charset="0"/>
                        </a:rPr>
                        <a:t>komercijalnu</a:t>
                      </a:r>
                      <a:r>
                        <a:rPr lang="en-GB" sz="1600" dirty="0">
                          <a:effectLst/>
                          <a:latin typeface="Calibri" panose="020F0502020204030204" pitchFamily="34" charset="0"/>
                          <a:ea typeface="Calibri" panose="020F0502020204030204" pitchFamily="34" charset="0"/>
                          <a:cs typeface="Times New Roman" panose="02020603050405020304" pitchFamily="18" charset="0"/>
                        </a:rPr>
                        <a:t> </a:t>
                      </a:r>
                      <a:r>
                        <a:rPr lang="en-GB" sz="1600" dirty="0" err="1">
                          <a:effectLst/>
                          <a:latin typeface="Calibri" panose="020F0502020204030204" pitchFamily="34" charset="0"/>
                          <a:ea typeface="Calibri" panose="020F0502020204030204" pitchFamily="34" charset="0"/>
                          <a:cs typeface="Times New Roman" panose="02020603050405020304" pitchFamily="18" charset="0"/>
                        </a:rPr>
                        <a:t>primjenu</a:t>
                      </a:r>
                      <a:r>
                        <a:rPr lang="en-GB" sz="1600" dirty="0">
                          <a:effectLst/>
                          <a:latin typeface="Calibri" panose="020F0502020204030204" pitchFamily="34" charset="0"/>
                          <a:ea typeface="Calibri" panose="020F0502020204030204" pitchFamily="34" charset="0"/>
                          <a:cs typeface="Times New Roman" panose="02020603050405020304" pitchFamily="18" charset="0"/>
                        </a:rPr>
                        <a:t> </a:t>
                      </a:r>
                      <a:r>
                        <a:rPr lang="hr-HR" sz="1600" dirty="0">
                          <a:effectLst/>
                          <a:latin typeface="Calibri" panose="020F0502020204030204" pitchFamily="34" charset="0"/>
                          <a:ea typeface="Calibri" panose="020F0502020204030204" pitchFamily="34" charset="0"/>
                          <a:cs typeface="Times New Roman" panose="02020603050405020304" pitchFamily="18" charset="0"/>
                        </a:rPr>
                        <a:t>. Proizvodni problemi riješeni</a:t>
                      </a:r>
                      <a:r>
                        <a:rPr lang="en-GB" sz="16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2737338119"/>
                  </a:ext>
                </a:extLst>
              </a:tr>
            </a:tbl>
          </a:graphicData>
        </a:graphic>
      </p:graphicFrame>
      <p:sp>
        <p:nvSpPr>
          <p:cNvPr id="4" name="Date Placeholder 3">
            <a:extLst>
              <a:ext uri="{FF2B5EF4-FFF2-40B4-BE49-F238E27FC236}">
                <a16:creationId xmlns:a16="http://schemas.microsoft.com/office/drawing/2014/main" id="{98F8C62E-F965-4452-B598-9EB5A0529F44}"/>
              </a:ext>
            </a:extLst>
          </p:cNvPr>
          <p:cNvSpPr>
            <a:spLocks noGrp="1"/>
          </p:cNvSpPr>
          <p:nvPr>
            <p:ph type="dt" sz="half" idx="10"/>
          </p:nvPr>
        </p:nvSpPr>
        <p:spPr/>
        <p:txBody>
          <a:bodyPr/>
          <a:lstStyle/>
          <a:p>
            <a:r>
              <a:rPr lang="sr-Latn-RS"/>
              <a:t>xx.03.2022.</a:t>
            </a:r>
            <a:endParaRPr lang="hr-HR"/>
          </a:p>
        </p:txBody>
      </p:sp>
      <p:sp>
        <p:nvSpPr>
          <p:cNvPr id="5" name="Slide Number Placeholder 4">
            <a:extLst>
              <a:ext uri="{FF2B5EF4-FFF2-40B4-BE49-F238E27FC236}">
                <a16:creationId xmlns:a16="http://schemas.microsoft.com/office/drawing/2014/main" id="{F8660CB6-5997-4C30-9FF2-AC10FAB3DE84}"/>
              </a:ext>
            </a:extLst>
          </p:cNvPr>
          <p:cNvSpPr>
            <a:spLocks noGrp="1"/>
          </p:cNvSpPr>
          <p:nvPr>
            <p:ph type="sldNum" sz="quarter" idx="12"/>
          </p:nvPr>
        </p:nvSpPr>
        <p:spPr/>
        <p:txBody>
          <a:bodyPr/>
          <a:lstStyle/>
          <a:p>
            <a:fld id="{CDE166CB-1D6B-4A02-9E82-4F91D1244FB4}" type="slidenum">
              <a:rPr lang="hr-HR" smtClean="0"/>
              <a:t>10</a:t>
            </a:fld>
            <a:endParaRPr lang="hr-HR"/>
          </a:p>
        </p:txBody>
      </p:sp>
      <p:sp>
        <p:nvSpPr>
          <p:cNvPr id="11" name="TextBox 10">
            <a:extLst>
              <a:ext uri="{FF2B5EF4-FFF2-40B4-BE49-F238E27FC236}">
                <a16:creationId xmlns:a16="http://schemas.microsoft.com/office/drawing/2014/main" id="{87CA7AB8-6EEC-458A-9490-249E062CB1B7}"/>
              </a:ext>
            </a:extLst>
          </p:cNvPr>
          <p:cNvSpPr txBox="1"/>
          <p:nvPr/>
        </p:nvSpPr>
        <p:spPr>
          <a:xfrm>
            <a:off x="465909" y="490011"/>
            <a:ext cx="11260182"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dirty="0" err="1">
                <a:latin typeface="+mj-lt"/>
              </a:rPr>
              <a:t>Pojašnjenje</a:t>
            </a:r>
            <a:r>
              <a:rPr lang="en-US" sz="2400" b="1" dirty="0">
                <a:latin typeface="+mj-lt"/>
              </a:rPr>
              <a:t> </a:t>
            </a:r>
            <a:r>
              <a:rPr lang="en-US" sz="2400" b="1" dirty="0" err="1">
                <a:latin typeface="+mj-lt"/>
              </a:rPr>
              <a:t>razina</a:t>
            </a:r>
            <a:r>
              <a:rPr lang="en-US" sz="2400" b="1" dirty="0">
                <a:latin typeface="+mj-lt"/>
              </a:rPr>
              <a:t> TRL </a:t>
            </a:r>
            <a:r>
              <a:rPr lang="en-US" dirty="0"/>
              <a:t>	</a:t>
            </a:r>
            <a:r>
              <a:rPr lang="en-US" sz="2400" dirty="0" err="1"/>
              <a:t>prihvatljivih</a:t>
            </a:r>
            <a:r>
              <a:rPr lang="en-US" sz="2400" dirty="0"/>
              <a:t> za </a:t>
            </a:r>
            <a:r>
              <a:rPr lang="en-US" sz="2400" dirty="0" err="1"/>
              <a:t>ovaj</a:t>
            </a:r>
            <a:r>
              <a:rPr lang="en-US" sz="2400" dirty="0"/>
              <a:t> </a:t>
            </a:r>
            <a:r>
              <a:rPr lang="en-US" sz="2400" dirty="0" err="1"/>
              <a:t>Poziv</a:t>
            </a:r>
            <a:endParaRPr lang="en-US" sz="2400" dirty="0"/>
          </a:p>
        </p:txBody>
      </p:sp>
      <p:pic>
        <p:nvPicPr>
          <p:cNvPr id="6" name="Picture 5">
            <a:extLst>
              <a:ext uri="{FF2B5EF4-FFF2-40B4-BE49-F238E27FC236}">
                <a16:creationId xmlns:a16="http://schemas.microsoft.com/office/drawing/2014/main" id="{0B4C9C23-7A5B-4BAB-83BC-FF2AF0B03CE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pic>
        <p:nvPicPr>
          <p:cNvPr id="7" name="Slika 6">
            <a:extLst>
              <a:ext uri="{FF2B5EF4-FFF2-40B4-BE49-F238E27FC236}">
                <a16:creationId xmlns:a16="http://schemas.microsoft.com/office/drawing/2014/main" id="{26BA836B-E0E8-4DCC-9514-EC4E0B83C1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2752" y="6231435"/>
            <a:ext cx="2136479" cy="474773"/>
          </a:xfrm>
          <a:prstGeom prst="rect">
            <a:avLst/>
          </a:prstGeom>
        </p:spPr>
      </p:pic>
    </p:spTree>
    <p:extLst>
      <p:ext uri="{BB962C8B-B14F-4D97-AF65-F5344CB8AC3E}">
        <p14:creationId xmlns:p14="http://schemas.microsoft.com/office/powerpoint/2010/main" val="2617418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4663" y="18810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071822"/>
            <a:ext cx="2558203" cy="757979"/>
          </a:xfrm>
          <a:prstGeom prst="rect">
            <a:avLst/>
          </a:prstGeom>
          <a:noFill/>
        </p:spPr>
      </p:pic>
      <p:sp>
        <p:nvSpPr>
          <p:cNvPr id="3" name="Rectangle 2"/>
          <p:cNvSpPr/>
          <p:nvPr/>
        </p:nvSpPr>
        <p:spPr>
          <a:xfrm>
            <a:off x="617946" y="1196764"/>
            <a:ext cx="11182565" cy="4149854"/>
          </a:xfrm>
          <a:prstGeom prst="rect">
            <a:avLst/>
          </a:prstGeom>
        </p:spPr>
        <p:style>
          <a:lnRef idx="0">
            <a:scrgbClr r="0" g="0" b="0"/>
          </a:lnRef>
          <a:fillRef idx="1003">
            <a:schemeClr val="lt1"/>
          </a:fillRef>
          <a:effectRef idx="0">
            <a:scrgbClr r="0" g="0" b="0"/>
          </a:effectRef>
          <a:fontRef idx="major"/>
        </p:style>
        <p:txBody>
          <a:bodyPr wrap="square">
            <a:spAutoFit/>
          </a:bodyPr>
          <a:lstStyle/>
          <a:p>
            <a:pPr>
              <a:spcAft>
                <a:spcPts val="200"/>
              </a:spcAft>
            </a:pPr>
            <a:endParaRPr lang="en-150" dirty="0">
              <a:latin typeface="+mj-lt"/>
            </a:endParaRPr>
          </a:p>
          <a:p>
            <a:pPr marL="285750" indent="-285750" algn="just">
              <a:spcAft>
                <a:spcPts val="200"/>
              </a:spcAft>
              <a:buFont typeface="Arial" panose="020B0604020202020204" pitchFamily="34" charset="0"/>
              <a:buChar char="•"/>
            </a:pPr>
            <a:r>
              <a:rPr lang="en-US" dirty="0" err="1">
                <a:latin typeface="+mj-lt"/>
              </a:rPr>
              <a:t>Prijavitelju</a:t>
            </a:r>
            <a:r>
              <a:rPr lang="en-US" dirty="0">
                <a:latin typeface="+mj-lt"/>
              </a:rPr>
              <a:t> koji </a:t>
            </a:r>
            <a:r>
              <a:rPr lang="en-US" b="1" dirty="0"/>
              <a:t>ne </a:t>
            </a:r>
            <a:r>
              <a:rPr lang="en-US" b="1" dirty="0" err="1"/>
              <a:t>spada</a:t>
            </a:r>
            <a:r>
              <a:rPr lang="en-US" b="1" dirty="0"/>
              <a:t> u </a:t>
            </a:r>
            <a:r>
              <a:rPr lang="en-US" b="1" dirty="0" err="1"/>
              <a:t>skupinu</a:t>
            </a:r>
            <a:r>
              <a:rPr lang="en-US" b="1" dirty="0"/>
              <a:t> MSP-ova </a:t>
            </a:r>
            <a:endParaRPr lang="en-150" b="1" dirty="0"/>
          </a:p>
          <a:p>
            <a:pPr marL="285750" indent="-285750" algn="just">
              <a:spcAft>
                <a:spcPts val="200"/>
              </a:spcAft>
              <a:buFont typeface="Arial" panose="020B0604020202020204" pitchFamily="34" charset="0"/>
              <a:buChar char="•"/>
            </a:pPr>
            <a:r>
              <a:rPr lang="pl-PL" b="1" dirty="0">
                <a:latin typeface="+mj-lt"/>
              </a:rPr>
              <a:t>Udrugama</a:t>
            </a:r>
            <a:r>
              <a:rPr lang="pl-PL" dirty="0">
                <a:latin typeface="+mj-lt"/>
              </a:rPr>
              <a:t> ili dobrotvornim organizacijama </a:t>
            </a:r>
            <a:endParaRPr lang="en-US" dirty="0">
              <a:latin typeface="+mj-lt"/>
            </a:endParaRPr>
          </a:p>
          <a:p>
            <a:pPr marL="285750" indent="-285750" algn="just">
              <a:spcAft>
                <a:spcPts val="200"/>
              </a:spcAft>
              <a:buFont typeface="Arial" panose="020B0604020202020204" pitchFamily="34" charset="0"/>
              <a:buChar char="•"/>
            </a:pPr>
            <a:r>
              <a:rPr lang="en-US" dirty="0" err="1"/>
              <a:t>Prijavitelju</a:t>
            </a:r>
            <a:r>
              <a:rPr lang="en-US" dirty="0"/>
              <a:t> koji </a:t>
            </a:r>
            <a:r>
              <a:rPr lang="en-US" dirty="0" err="1"/>
              <a:t>potražuje</a:t>
            </a:r>
            <a:r>
              <a:rPr lang="en-US" dirty="0"/>
              <a:t> </a:t>
            </a:r>
            <a:r>
              <a:rPr lang="en-US" dirty="0" err="1"/>
              <a:t>potporu</a:t>
            </a:r>
            <a:r>
              <a:rPr lang="en-US" dirty="0"/>
              <a:t> u </a:t>
            </a:r>
            <a:r>
              <a:rPr lang="en-US" dirty="0" err="1"/>
              <a:t>sektorima</a:t>
            </a:r>
            <a:r>
              <a:rPr lang="en-US" dirty="0"/>
              <a:t> </a:t>
            </a:r>
            <a:r>
              <a:rPr lang="en-US" b="1" dirty="0" err="1"/>
              <a:t>ribarstva</a:t>
            </a:r>
            <a:r>
              <a:rPr lang="en-US" b="1" dirty="0"/>
              <a:t> </a:t>
            </a:r>
            <a:r>
              <a:rPr lang="en-US" b="1" dirty="0" err="1"/>
              <a:t>i</a:t>
            </a:r>
            <a:r>
              <a:rPr lang="en-US" b="1" dirty="0"/>
              <a:t> </a:t>
            </a:r>
            <a:r>
              <a:rPr lang="en-US" b="1" dirty="0" err="1"/>
              <a:t>akvakulture</a:t>
            </a:r>
            <a:r>
              <a:rPr lang="en-US" dirty="0"/>
              <a:t>, </a:t>
            </a:r>
            <a:r>
              <a:rPr lang="en-US" dirty="0" err="1"/>
              <a:t>primarne</a:t>
            </a:r>
            <a:r>
              <a:rPr lang="en-US" dirty="0"/>
              <a:t> </a:t>
            </a:r>
            <a:r>
              <a:rPr lang="en-US" b="1" dirty="0" err="1"/>
              <a:t>poljoprivredne</a:t>
            </a:r>
            <a:r>
              <a:rPr lang="en-US" dirty="0"/>
              <a:t> </a:t>
            </a:r>
            <a:r>
              <a:rPr lang="en-US" dirty="0" err="1"/>
              <a:t>proizvodnje</a:t>
            </a:r>
            <a:r>
              <a:rPr lang="en-US" dirty="0"/>
              <a:t>, </a:t>
            </a:r>
            <a:r>
              <a:rPr lang="en-US" dirty="0" err="1"/>
              <a:t>proizvodnje</a:t>
            </a:r>
            <a:r>
              <a:rPr lang="en-US" dirty="0"/>
              <a:t>, </a:t>
            </a:r>
            <a:r>
              <a:rPr lang="en-US" dirty="0" err="1"/>
              <a:t>prerade</a:t>
            </a:r>
            <a:r>
              <a:rPr lang="en-US" dirty="0"/>
              <a:t> </a:t>
            </a:r>
            <a:r>
              <a:rPr lang="en-US" dirty="0" err="1"/>
              <a:t>i</a:t>
            </a:r>
            <a:r>
              <a:rPr lang="en-US" dirty="0"/>
              <a:t> </a:t>
            </a:r>
            <a:r>
              <a:rPr lang="en-US" dirty="0" err="1"/>
              <a:t>stavljanje</a:t>
            </a:r>
            <a:r>
              <a:rPr lang="en-US" dirty="0"/>
              <a:t> </a:t>
            </a:r>
            <a:r>
              <a:rPr lang="en-US" dirty="0" err="1"/>
              <a:t>na</a:t>
            </a:r>
            <a:r>
              <a:rPr lang="en-US" dirty="0"/>
              <a:t> </a:t>
            </a:r>
            <a:r>
              <a:rPr lang="en-US" dirty="0" err="1"/>
              <a:t>tržište</a:t>
            </a:r>
            <a:r>
              <a:rPr lang="en-US" dirty="0"/>
              <a:t> </a:t>
            </a:r>
            <a:r>
              <a:rPr lang="en-US" b="1" dirty="0" err="1"/>
              <a:t>duhana</a:t>
            </a:r>
            <a:r>
              <a:rPr lang="en-US" dirty="0"/>
              <a:t> </a:t>
            </a:r>
            <a:r>
              <a:rPr lang="en-US" dirty="0" err="1"/>
              <a:t>i</a:t>
            </a:r>
            <a:r>
              <a:rPr lang="en-US" dirty="0"/>
              <a:t> </a:t>
            </a:r>
            <a:r>
              <a:rPr lang="en-US" dirty="0" err="1"/>
              <a:t>duhanskih</a:t>
            </a:r>
            <a:r>
              <a:rPr lang="en-US" dirty="0"/>
              <a:t> </a:t>
            </a:r>
            <a:r>
              <a:rPr lang="en-US" dirty="0" err="1"/>
              <a:t>proizvoda</a:t>
            </a:r>
            <a:r>
              <a:rPr lang="en-US" dirty="0"/>
              <a:t>, </a:t>
            </a:r>
            <a:r>
              <a:rPr lang="en-US" b="1" dirty="0" err="1"/>
              <a:t>kasina</a:t>
            </a:r>
            <a:r>
              <a:rPr lang="en-US" dirty="0"/>
              <a:t> </a:t>
            </a:r>
            <a:r>
              <a:rPr lang="en-US" dirty="0" err="1"/>
              <a:t>i</a:t>
            </a:r>
            <a:r>
              <a:rPr lang="en-US" dirty="0"/>
              <a:t> </a:t>
            </a:r>
            <a:r>
              <a:rPr lang="en-US" dirty="0" err="1"/>
              <a:t>istovjetna</a:t>
            </a:r>
            <a:r>
              <a:rPr lang="en-US" dirty="0"/>
              <a:t> </a:t>
            </a:r>
            <a:r>
              <a:rPr lang="en-US" dirty="0" err="1"/>
              <a:t>poduzeća</a:t>
            </a:r>
            <a:r>
              <a:rPr lang="en-US" dirty="0"/>
              <a:t>, </a:t>
            </a:r>
            <a:r>
              <a:rPr lang="en-US" dirty="0" err="1"/>
              <a:t>poslovanje</a:t>
            </a:r>
            <a:r>
              <a:rPr lang="en-US" dirty="0"/>
              <a:t> </a:t>
            </a:r>
            <a:r>
              <a:rPr lang="en-US" b="1" dirty="0" err="1"/>
              <a:t>nekretninama</a:t>
            </a:r>
            <a:r>
              <a:rPr lang="en-US" dirty="0"/>
              <a:t>, </a:t>
            </a:r>
            <a:r>
              <a:rPr lang="en-US" b="1" dirty="0" err="1"/>
              <a:t>financijske</a:t>
            </a:r>
            <a:r>
              <a:rPr lang="en-US" dirty="0"/>
              <a:t> </a:t>
            </a:r>
            <a:r>
              <a:rPr lang="en-US" dirty="0" err="1"/>
              <a:t>djelatnosti</a:t>
            </a:r>
            <a:r>
              <a:rPr lang="en-US" dirty="0"/>
              <a:t> </a:t>
            </a:r>
            <a:r>
              <a:rPr lang="en-US" dirty="0" err="1"/>
              <a:t>i</a:t>
            </a:r>
            <a:r>
              <a:rPr lang="en-US" dirty="0"/>
              <a:t> </a:t>
            </a:r>
            <a:r>
              <a:rPr lang="en-US" dirty="0" err="1"/>
              <a:t>djelatnosti</a:t>
            </a:r>
            <a:r>
              <a:rPr lang="en-US" b="1" dirty="0"/>
              <a:t> </a:t>
            </a:r>
            <a:r>
              <a:rPr lang="en-US" b="1" dirty="0" err="1"/>
              <a:t>osiguranja</a:t>
            </a:r>
            <a:r>
              <a:rPr lang="en-US" dirty="0"/>
              <a:t>, </a:t>
            </a:r>
            <a:r>
              <a:rPr lang="en-US" dirty="0" err="1"/>
              <a:t>djelatnosti</a:t>
            </a:r>
            <a:r>
              <a:rPr lang="en-US" dirty="0"/>
              <a:t> </a:t>
            </a:r>
            <a:r>
              <a:rPr lang="en-US" dirty="0" err="1"/>
              <a:t>prerade</a:t>
            </a:r>
            <a:r>
              <a:rPr lang="en-US" dirty="0"/>
              <a:t> </a:t>
            </a:r>
            <a:r>
              <a:rPr lang="en-US" dirty="0" err="1"/>
              <a:t>i</a:t>
            </a:r>
            <a:r>
              <a:rPr lang="en-US" dirty="0"/>
              <a:t> </a:t>
            </a:r>
            <a:r>
              <a:rPr lang="en-US" dirty="0" err="1"/>
              <a:t>stavljanja</a:t>
            </a:r>
            <a:r>
              <a:rPr lang="en-US" dirty="0"/>
              <a:t> </a:t>
            </a:r>
            <a:r>
              <a:rPr lang="en-US" dirty="0" err="1"/>
              <a:t>na</a:t>
            </a:r>
            <a:r>
              <a:rPr lang="en-US" dirty="0"/>
              <a:t> </a:t>
            </a:r>
            <a:r>
              <a:rPr lang="en-US" dirty="0" err="1"/>
              <a:t>tržište</a:t>
            </a:r>
            <a:r>
              <a:rPr lang="en-US" dirty="0"/>
              <a:t> </a:t>
            </a:r>
            <a:r>
              <a:rPr lang="en-US" dirty="0" err="1"/>
              <a:t>poljoprivrednih</a:t>
            </a:r>
            <a:r>
              <a:rPr lang="en-US" dirty="0"/>
              <a:t> </a:t>
            </a:r>
            <a:r>
              <a:rPr lang="en-US" dirty="0" err="1"/>
              <a:t>proizvoda</a:t>
            </a:r>
            <a:r>
              <a:rPr lang="en-US" dirty="0"/>
              <a:t> u </a:t>
            </a:r>
            <a:r>
              <a:rPr lang="en-US" dirty="0" err="1"/>
              <a:t>određenim</a:t>
            </a:r>
            <a:r>
              <a:rPr lang="en-US" dirty="0"/>
              <a:t> </a:t>
            </a:r>
            <a:r>
              <a:rPr lang="en-US" dirty="0" err="1"/>
              <a:t>slučajevima</a:t>
            </a:r>
            <a:endParaRPr lang="en-US" dirty="0"/>
          </a:p>
          <a:p>
            <a:pPr marL="285750" indent="-285750" algn="just">
              <a:spcAft>
                <a:spcPts val="200"/>
              </a:spcAft>
              <a:buFont typeface="Arial" panose="020B0604020202020204" pitchFamily="34" charset="0"/>
              <a:buChar char="•"/>
            </a:pPr>
            <a:r>
              <a:rPr lang="en-US" dirty="0" err="1"/>
              <a:t>Prijavitelju</a:t>
            </a:r>
            <a:r>
              <a:rPr lang="en-US" dirty="0"/>
              <a:t> koji je </a:t>
            </a:r>
            <a:r>
              <a:rPr lang="en-US" b="1" dirty="0" err="1"/>
              <a:t>osnovan</a:t>
            </a:r>
            <a:r>
              <a:rPr lang="en-US" b="1" dirty="0"/>
              <a:t> </a:t>
            </a:r>
            <a:r>
              <a:rPr lang="en-US" b="1" dirty="0" err="1"/>
              <a:t>više</a:t>
            </a:r>
            <a:r>
              <a:rPr lang="en-US" b="1" dirty="0"/>
              <a:t> od 5 </a:t>
            </a:r>
            <a:r>
              <a:rPr lang="en-US" b="1" dirty="0" err="1"/>
              <a:t>godina</a:t>
            </a:r>
            <a:r>
              <a:rPr lang="en-US" b="1" dirty="0"/>
              <a:t> </a:t>
            </a:r>
            <a:r>
              <a:rPr lang="en-US" b="1" dirty="0" err="1"/>
              <a:t>odnosno</a:t>
            </a:r>
            <a:r>
              <a:rPr lang="en-US" b="1" dirty="0"/>
              <a:t> </a:t>
            </a:r>
            <a:r>
              <a:rPr lang="en-US" b="1" dirty="0" err="1"/>
              <a:t>manje</a:t>
            </a:r>
            <a:r>
              <a:rPr lang="en-US" b="1" dirty="0"/>
              <a:t> od 30 dana </a:t>
            </a:r>
            <a:r>
              <a:rPr lang="en-US" dirty="0" err="1"/>
              <a:t>prije</a:t>
            </a:r>
            <a:r>
              <a:rPr lang="en-US" dirty="0"/>
              <a:t> dana </a:t>
            </a:r>
            <a:r>
              <a:rPr lang="en-US" dirty="0" err="1"/>
              <a:t>podnošenja</a:t>
            </a:r>
            <a:r>
              <a:rPr lang="en-US" dirty="0"/>
              <a:t> </a:t>
            </a:r>
            <a:r>
              <a:rPr lang="en-US" dirty="0" err="1"/>
              <a:t>projektnog</a:t>
            </a:r>
            <a:r>
              <a:rPr lang="en-US" dirty="0"/>
              <a:t> </a:t>
            </a:r>
            <a:r>
              <a:rPr lang="en-US" dirty="0" err="1"/>
              <a:t>prijedloga</a:t>
            </a:r>
            <a:r>
              <a:rPr lang="en-US" dirty="0"/>
              <a:t> </a:t>
            </a:r>
            <a:r>
              <a:rPr lang="en-US" dirty="0" err="1"/>
              <a:t>i</a:t>
            </a:r>
            <a:r>
              <a:rPr lang="en-US" dirty="0"/>
              <a:t> </a:t>
            </a:r>
            <a:r>
              <a:rPr lang="en-US" dirty="0" err="1"/>
              <a:t>nije</a:t>
            </a:r>
            <a:r>
              <a:rPr lang="en-US" dirty="0"/>
              <a:t> </a:t>
            </a:r>
            <a:r>
              <a:rPr lang="en-US" dirty="0" err="1"/>
              <a:t>postojeći</a:t>
            </a:r>
            <a:r>
              <a:rPr lang="en-US" dirty="0"/>
              <a:t> MSP koji se </a:t>
            </a:r>
            <a:r>
              <a:rPr lang="en-US" dirty="0" err="1"/>
              <a:t>zatvorio</a:t>
            </a:r>
            <a:r>
              <a:rPr lang="en-US" dirty="0"/>
              <a:t> </a:t>
            </a:r>
            <a:r>
              <a:rPr lang="en-US" dirty="0" err="1"/>
              <a:t>i</a:t>
            </a:r>
            <a:r>
              <a:rPr lang="en-US" dirty="0"/>
              <a:t> </a:t>
            </a:r>
            <a:r>
              <a:rPr lang="en-US" dirty="0" err="1"/>
              <a:t>ponovno</a:t>
            </a:r>
            <a:r>
              <a:rPr lang="en-US" dirty="0"/>
              <a:t> </a:t>
            </a:r>
            <a:r>
              <a:rPr lang="en-US" dirty="0" err="1"/>
              <a:t>otvorio</a:t>
            </a:r>
            <a:r>
              <a:rPr lang="en-US" dirty="0"/>
              <a:t> za </a:t>
            </a:r>
            <a:r>
              <a:rPr lang="en-US" dirty="0" err="1"/>
              <a:t>potrebe</a:t>
            </a:r>
            <a:r>
              <a:rPr lang="en-US" dirty="0"/>
              <a:t> </a:t>
            </a:r>
            <a:r>
              <a:rPr lang="en-US" dirty="0" err="1"/>
              <a:t>Poziva</a:t>
            </a:r>
            <a:r>
              <a:rPr lang="en-US" dirty="0"/>
              <a:t> </a:t>
            </a:r>
            <a:r>
              <a:rPr lang="en-US" dirty="0" err="1"/>
              <a:t>niti</a:t>
            </a:r>
            <a:r>
              <a:rPr lang="en-US" dirty="0"/>
              <a:t> je </a:t>
            </a:r>
            <a:r>
              <a:rPr lang="en-US" dirty="0" err="1"/>
              <a:t>nastalo</a:t>
            </a:r>
            <a:r>
              <a:rPr lang="en-US" dirty="0"/>
              <a:t> </a:t>
            </a:r>
            <a:r>
              <a:rPr lang="en-US" dirty="0" err="1"/>
              <a:t>spajanjem</a:t>
            </a:r>
            <a:r>
              <a:rPr lang="en-US" dirty="0"/>
              <a:t> </a:t>
            </a:r>
            <a:r>
              <a:rPr lang="en-US" dirty="0" err="1"/>
              <a:t>ili</a:t>
            </a:r>
            <a:r>
              <a:rPr lang="en-US" dirty="0"/>
              <a:t> </a:t>
            </a:r>
            <a:r>
              <a:rPr lang="en-US" dirty="0" err="1"/>
              <a:t>izdvajanjem</a:t>
            </a:r>
            <a:r>
              <a:rPr lang="en-US" dirty="0"/>
              <a:t>;</a:t>
            </a:r>
          </a:p>
          <a:p>
            <a:pPr marL="285750" indent="-285750" algn="just">
              <a:spcAft>
                <a:spcPts val="200"/>
              </a:spcAft>
              <a:buFont typeface="Arial" panose="020B0604020202020204" pitchFamily="34" charset="0"/>
              <a:buChar char="•"/>
            </a:pPr>
            <a:r>
              <a:rPr lang="en-US" dirty="0" err="1">
                <a:latin typeface="+mj-lt"/>
              </a:rPr>
              <a:t>Prijavitelju</a:t>
            </a:r>
            <a:r>
              <a:rPr lang="en-US" dirty="0">
                <a:latin typeface="+mj-lt"/>
              </a:rPr>
              <a:t> koji </a:t>
            </a:r>
            <a:r>
              <a:rPr lang="en-US" b="1" dirty="0" err="1">
                <a:latin typeface="+mj-lt"/>
              </a:rPr>
              <a:t>nema</a:t>
            </a:r>
            <a:r>
              <a:rPr lang="en-US" b="1" dirty="0">
                <a:latin typeface="+mj-lt"/>
              </a:rPr>
              <a:t> </a:t>
            </a:r>
            <a:r>
              <a:rPr lang="en-US" b="1" dirty="0" err="1">
                <a:latin typeface="+mj-lt"/>
              </a:rPr>
              <a:t>poslovni</a:t>
            </a:r>
            <a:r>
              <a:rPr lang="en-US" b="1" dirty="0">
                <a:latin typeface="+mj-lt"/>
              </a:rPr>
              <a:t> </a:t>
            </a:r>
            <a:r>
              <a:rPr lang="en-US" b="1" dirty="0" err="1">
                <a:latin typeface="+mj-lt"/>
              </a:rPr>
              <a:t>nastan</a:t>
            </a:r>
            <a:r>
              <a:rPr lang="en-US" b="1" dirty="0">
                <a:latin typeface="+mj-lt"/>
              </a:rPr>
              <a:t> u </a:t>
            </a:r>
            <a:r>
              <a:rPr lang="en-US" b="1" dirty="0" err="1">
                <a:latin typeface="+mj-lt"/>
              </a:rPr>
              <a:t>Republici</a:t>
            </a:r>
            <a:r>
              <a:rPr lang="en-US" b="1" dirty="0">
                <a:latin typeface="+mj-lt"/>
              </a:rPr>
              <a:t> </a:t>
            </a:r>
            <a:r>
              <a:rPr lang="en-US" b="1" dirty="0" err="1">
                <a:latin typeface="+mj-lt"/>
              </a:rPr>
              <a:t>Hrvatskoj</a:t>
            </a:r>
            <a:r>
              <a:rPr lang="en-US" b="1" dirty="0">
                <a:latin typeface="+mj-lt"/>
              </a:rPr>
              <a:t> </a:t>
            </a:r>
            <a:r>
              <a:rPr lang="en-US" dirty="0">
                <a:latin typeface="+mj-lt"/>
              </a:rPr>
              <a:t>u </a:t>
            </a:r>
            <a:r>
              <a:rPr lang="en-US" dirty="0" err="1">
                <a:latin typeface="+mj-lt"/>
              </a:rPr>
              <a:t>trenutku</a:t>
            </a:r>
            <a:r>
              <a:rPr lang="en-US" dirty="0">
                <a:latin typeface="+mj-lt"/>
              </a:rPr>
              <a:t> </a:t>
            </a:r>
            <a:r>
              <a:rPr lang="en-US" dirty="0" err="1">
                <a:latin typeface="+mj-lt"/>
              </a:rPr>
              <a:t>podnošenja</a:t>
            </a:r>
            <a:r>
              <a:rPr lang="en-US" dirty="0">
                <a:latin typeface="+mj-lt"/>
              </a:rPr>
              <a:t> </a:t>
            </a:r>
            <a:r>
              <a:rPr lang="en-US" dirty="0" err="1">
                <a:latin typeface="+mj-lt"/>
              </a:rPr>
              <a:t>projektnog</a:t>
            </a:r>
            <a:r>
              <a:rPr lang="en-US" dirty="0">
                <a:latin typeface="+mj-lt"/>
              </a:rPr>
              <a:t> </a:t>
            </a:r>
            <a:r>
              <a:rPr lang="en-US" dirty="0" err="1">
                <a:latin typeface="+mj-lt"/>
              </a:rPr>
              <a:t>prijedloga</a:t>
            </a:r>
            <a:endParaRPr lang="en-US" dirty="0">
              <a:latin typeface="+mj-lt"/>
            </a:endParaRPr>
          </a:p>
          <a:p>
            <a:pPr marL="285750" indent="-285750" algn="just">
              <a:spcAft>
                <a:spcPts val="200"/>
              </a:spcAft>
              <a:buFont typeface="Arial" panose="020B0604020202020204" pitchFamily="34" charset="0"/>
              <a:buChar char="•"/>
            </a:pPr>
            <a:r>
              <a:rPr lang="en-US" dirty="0" err="1">
                <a:latin typeface="+mj-lt"/>
              </a:rPr>
              <a:t>Prijavitelju</a:t>
            </a:r>
            <a:r>
              <a:rPr lang="en-US" dirty="0">
                <a:latin typeface="+mj-lt"/>
              </a:rPr>
              <a:t> koji </a:t>
            </a:r>
            <a:r>
              <a:rPr lang="en-US" b="1" dirty="0" err="1">
                <a:latin typeface="+mj-lt"/>
              </a:rPr>
              <a:t>nije</a:t>
            </a:r>
            <a:r>
              <a:rPr lang="en-US" b="1" dirty="0">
                <a:latin typeface="+mj-lt"/>
              </a:rPr>
              <a:t> </a:t>
            </a:r>
            <a:r>
              <a:rPr lang="en-US" b="1" dirty="0" err="1">
                <a:latin typeface="+mj-lt"/>
              </a:rPr>
              <a:t>registriran</a:t>
            </a:r>
            <a:r>
              <a:rPr lang="en-US" b="1" dirty="0">
                <a:latin typeface="+mj-lt"/>
              </a:rPr>
              <a:t> </a:t>
            </a:r>
            <a:r>
              <a:rPr lang="en-US" dirty="0">
                <a:latin typeface="+mj-lt"/>
              </a:rPr>
              <a:t>za </a:t>
            </a:r>
            <a:r>
              <a:rPr lang="en-US" dirty="0" err="1">
                <a:latin typeface="+mj-lt"/>
              </a:rPr>
              <a:t>obavljanje</a:t>
            </a:r>
            <a:r>
              <a:rPr lang="en-US" dirty="0">
                <a:latin typeface="+mj-lt"/>
              </a:rPr>
              <a:t> </a:t>
            </a:r>
            <a:r>
              <a:rPr lang="en-US" dirty="0" err="1">
                <a:latin typeface="+mj-lt"/>
              </a:rPr>
              <a:t>gospodarske</a:t>
            </a:r>
            <a:r>
              <a:rPr lang="en-US" dirty="0">
                <a:latin typeface="+mj-lt"/>
              </a:rPr>
              <a:t> </a:t>
            </a:r>
            <a:r>
              <a:rPr lang="en-US" dirty="0" err="1">
                <a:latin typeface="+mj-lt"/>
              </a:rPr>
              <a:t>djelatnosti</a:t>
            </a:r>
            <a:r>
              <a:rPr lang="en-US" dirty="0">
                <a:latin typeface="+mj-lt"/>
              </a:rPr>
              <a:t> (</a:t>
            </a:r>
            <a:r>
              <a:rPr lang="en-US" dirty="0" err="1">
                <a:latin typeface="+mj-lt"/>
              </a:rPr>
              <a:t>uvjet</a:t>
            </a:r>
            <a:r>
              <a:rPr lang="en-US" dirty="0">
                <a:latin typeface="+mj-lt"/>
              </a:rPr>
              <a:t> se ne </a:t>
            </a:r>
            <a:r>
              <a:rPr lang="en-US" dirty="0" err="1">
                <a:latin typeface="+mj-lt"/>
              </a:rPr>
              <a:t>odnosi</a:t>
            </a:r>
            <a:r>
              <a:rPr lang="en-US" dirty="0">
                <a:latin typeface="+mj-lt"/>
              </a:rPr>
              <a:t> </a:t>
            </a:r>
            <a:r>
              <a:rPr lang="en-US" dirty="0" err="1">
                <a:latin typeface="+mj-lt"/>
              </a:rPr>
              <a:t>na</a:t>
            </a:r>
            <a:r>
              <a:rPr lang="en-US" dirty="0">
                <a:latin typeface="+mj-lt"/>
              </a:rPr>
              <a:t> </a:t>
            </a:r>
            <a:r>
              <a:rPr lang="en-US" dirty="0" err="1">
                <a:latin typeface="+mj-lt"/>
              </a:rPr>
              <a:t>registraciju</a:t>
            </a:r>
            <a:r>
              <a:rPr lang="en-US" dirty="0">
                <a:latin typeface="+mj-lt"/>
              </a:rPr>
              <a:t> </a:t>
            </a:r>
            <a:r>
              <a:rPr lang="en-US" dirty="0" err="1">
                <a:latin typeface="+mj-lt"/>
              </a:rPr>
              <a:t>pojedinačne</a:t>
            </a:r>
            <a:r>
              <a:rPr lang="en-US" dirty="0">
                <a:latin typeface="+mj-lt"/>
              </a:rPr>
              <a:t> </a:t>
            </a:r>
            <a:r>
              <a:rPr lang="en-US" dirty="0" err="1">
                <a:latin typeface="+mj-lt"/>
              </a:rPr>
              <a:t>djelatnosti</a:t>
            </a:r>
            <a:r>
              <a:rPr lang="en-US" dirty="0">
                <a:latin typeface="+mj-lt"/>
              </a:rPr>
              <a:t>) </a:t>
            </a:r>
            <a:r>
              <a:rPr lang="en-US" b="1" dirty="0" err="1">
                <a:latin typeface="+mj-lt"/>
              </a:rPr>
              <a:t>najmanje</a:t>
            </a:r>
            <a:r>
              <a:rPr lang="en-US" b="1" dirty="0">
                <a:latin typeface="+mj-lt"/>
              </a:rPr>
              <a:t> 30 dana </a:t>
            </a:r>
            <a:r>
              <a:rPr lang="en-US" b="1" dirty="0" err="1">
                <a:latin typeface="+mj-lt"/>
              </a:rPr>
              <a:t>prije</a:t>
            </a:r>
            <a:r>
              <a:rPr lang="en-US" b="1" dirty="0">
                <a:latin typeface="+mj-lt"/>
              </a:rPr>
              <a:t> </a:t>
            </a:r>
            <a:r>
              <a:rPr lang="en-US" b="1" dirty="0" err="1">
                <a:latin typeface="+mj-lt"/>
              </a:rPr>
              <a:t>predaje</a:t>
            </a:r>
            <a:r>
              <a:rPr lang="en-US" b="1" dirty="0">
                <a:latin typeface="+mj-lt"/>
              </a:rPr>
              <a:t> </a:t>
            </a:r>
            <a:r>
              <a:rPr lang="en-US" b="1" dirty="0" err="1">
                <a:latin typeface="+mj-lt"/>
              </a:rPr>
              <a:t>projektnog</a:t>
            </a:r>
            <a:r>
              <a:rPr lang="en-US" b="1" dirty="0">
                <a:latin typeface="+mj-lt"/>
              </a:rPr>
              <a:t> </a:t>
            </a:r>
            <a:r>
              <a:rPr lang="en-US" b="1" dirty="0" err="1">
                <a:latin typeface="+mj-lt"/>
              </a:rPr>
              <a:t>prijedloga</a:t>
            </a:r>
            <a:endParaRPr lang="pl-PL" b="1" dirty="0">
              <a:latin typeface="+mj-lt"/>
            </a:endParaRPr>
          </a:p>
          <a:p>
            <a:pPr marL="269875" indent="-269875" algn="just">
              <a:spcAft>
                <a:spcPts val="200"/>
              </a:spcAft>
              <a:buFont typeface="Arial" panose="020B0604020202020204" pitchFamily="34" charset="0"/>
              <a:buChar char="•"/>
            </a:pPr>
            <a:r>
              <a:rPr lang="en-US" dirty="0" err="1"/>
              <a:t>Prijavitelju</a:t>
            </a:r>
            <a:r>
              <a:rPr lang="en-US" dirty="0">
                <a:latin typeface="+mj-lt"/>
              </a:rPr>
              <a:t> koji u </a:t>
            </a:r>
            <a:r>
              <a:rPr lang="en-US" dirty="0" err="1">
                <a:latin typeface="+mj-lt"/>
              </a:rPr>
              <a:t>trenutku</a:t>
            </a:r>
            <a:r>
              <a:rPr lang="en-US" dirty="0">
                <a:latin typeface="+mj-lt"/>
              </a:rPr>
              <a:t> </a:t>
            </a:r>
            <a:r>
              <a:rPr lang="en-US" dirty="0" err="1">
                <a:latin typeface="+mj-lt"/>
              </a:rPr>
              <a:t>podnošenja</a:t>
            </a:r>
            <a:r>
              <a:rPr lang="en-US" dirty="0">
                <a:latin typeface="+mj-lt"/>
              </a:rPr>
              <a:t> </a:t>
            </a:r>
            <a:r>
              <a:rPr lang="en-US" dirty="0" err="1">
                <a:latin typeface="+mj-lt"/>
              </a:rPr>
              <a:t>projektnog</a:t>
            </a:r>
            <a:r>
              <a:rPr lang="en-US" dirty="0">
                <a:latin typeface="+mj-lt"/>
              </a:rPr>
              <a:t> </a:t>
            </a:r>
            <a:r>
              <a:rPr lang="en-US" dirty="0" err="1">
                <a:latin typeface="+mj-lt"/>
              </a:rPr>
              <a:t>prijedloga</a:t>
            </a:r>
            <a:r>
              <a:rPr lang="en-US" dirty="0">
                <a:latin typeface="+mj-lt"/>
              </a:rPr>
              <a:t> </a:t>
            </a:r>
            <a:r>
              <a:rPr lang="en-US" b="1" dirty="0" err="1">
                <a:latin typeface="+mj-lt"/>
              </a:rPr>
              <a:t>nije</a:t>
            </a:r>
            <a:r>
              <a:rPr lang="en-US" b="1" dirty="0">
                <a:latin typeface="+mj-lt"/>
              </a:rPr>
              <a:t> </a:t>
            </a:r>
            <a:r>
              <a:rPr lang="en-US" b="1" dirty="0" err="1">
                <a:latin typeface="+mj-lt"/>
              </a:rPr>
              <a:t>registriran</a:t>
            </a:r>
            <a:r>
              <a:rPr lang="en-US" b="1" dirty="0">
                <a:latin typeface="+mj-lt"/>
              </a:rPr>
              <a:t> za </a:t>
            </a:r>
            <a:r>
              <a:rPr lang="en-US" b="1" dirty="0" err="1">
                <a:latin typeface="+mj-lt"/>
              </a:rPr>
              <a:t>prihvatljive</a:t>
            </a:r>
            <a:r>
              <a:rPr lang="en-US" b="1" dirty="0">
                <a:latin typeface="+mj-lt"/>
              </a:rPr>
              <a:t> </a:t>
            </a:r>
            <a:r>
              <a:rPr lang="en-US" b="1" dirty="0" err="1">
                <a:latin typeface="+mj-lt"/>
              </a:rPr>
              <a:t>djelatnosti</a:t>
            </a:r>
            <a:r>
              <a:rPr lang="en-US" b="1" dirty="0">
                <a:latin typeface="+mj-lt"/>
              </a:rPr>
              <a:t> </a:t>
            </a:r>
            <a:r>
              <a:rPr lang="en-US" dirty="0">
                <a:latin typeface="+mj-lt"/>
              </a:rPr>
              <a:t>u </a:t>
            </a:r>
            <a:r>
              <a:rPr lang="en-US" dirty="0" err="1">
                <a:latin typeface="+mj-lt"/>
              </a:rPr>
              <a:t>kojima</a:t>
            </a:r>
            <a:r>
              <a:rPr lang="en-US" dirty="0">
                <a:latin typeface="+mj-lt"/>
              </a:rPr>
              <a:t> se </a:t>
            </a:r>
            <a:r>
              <a:rPr lang="en-US" dirty="0" err="1">
                <a:latin typeface="+mj-lt"/>
              </a:rPr>
              <a:t>provode</a:t>
            </a:r>
            <a:r>
              <a:rPr lang="en-US" dirty="0">
                <a:latin typeface="+mj-lt"/>
              </a:rPr>
              <a:t> </a:t>
            </a:r>
            <a:r>
              <a:rPr lang="en-US" dirty="0" err="1">
                <a:latin typeface="+mj-lt"/>
              </a:rPr>
              <a:t>projektne</a:t>
            </a:r>
            <a:r>
              <a:rPr lang="en-US" dirty="0">
                <a:latin typeface="+mj-lt"/>
              </a:rPr>
              <a:t> </a:t>
            </a:r>
            <a:r>
              <a:rPr lang="en-US" dirty="0" err="1">
                <a:latin typeface="+mj-lt"/>
              </a:rPr>
              <a:t>aktivnosti</a:t>
            </a:r>
            <a:endParaRPr lang="en-US" dirty="0">
              <a:solidFill>
                <a:srgbClr val="000000"/>
              </a:solidFill>
              <a:latin typeface="+mj-lt"/>
            </a:endParaRPr>
          </a:p>
        </p:txBody>
      </p:sp>
      <p:sp>
        <p:nvSpPr>
          <p:cNvPr id="4" name="TextBox 3"/>
          <p:cNvSpPr txBox="1"/>
          <p:nvPr/>
        </p:nvSpPr>
        <p:spPr>
          <a:xfrm>
            <a:off x="617947" y="550433"/>
            <a:ext cx="11182565"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POTPORA SE NE MOŽE DODIJELITI:</a:t>
            </a:r>
          </a:p>
          <a:p>
            <a:r>
              <a:rPr lang="en-US" sz="1200" b="1">
                <a:latin typeface="+mj-lt"/>
              </a:rPr>
              <a:t>(KRITERIJI ZA ISKLJUČENJE) I</a:t>
            </a:r>
          </a:p>
        </p:txBody>
      </p:sp>
      <p:pic>
        <p:nvPicPr>
          <p:cNvPr id="7" name="Slika 6">
            <a:extLst>
              <a:ext uri="{FF2B5EF4-FFF2-40B4-BE49-F238E27FC236}">
                <a16:creationId xmlns:a16="http://schemas.microsoft.com/office/drawing/2014/main" id="{F505CF79-5CDF-450A-9CB0-BDE7AE266B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54490" y="6246702"/>
            <a:ext cx="2136479" cy="474773"/>
          </a:xfrm>
          <a:prstGeom prst="rect">
            <a:avLst/>
          </a:prstGeom>
        </p:spPr>
      </p:pic>
    </p:spTree>
    <p:extLst>
      <p:ext uri="{BB962C8B-B14F-4D97-AF65-F5344CB8AC3E}">
        <p14:creationId xmlns:p14="http://schemas.microsoft.com/office/powerpoint/2010/main" val="667623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4663" y="18810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091896"/>
            <a:ext cx="2558203" cy="757979"/>
          </a:xfrm>
          <a:prstGeom prst="rect">
            <a:avLst/>
          </a:prstGeom>
          <a:noFill/>
        </p:spPr>
      </p:pic>
      <p:sp>
        <p:nvSpPr>
          <p:cNvPr id="3" name="Rectangle 2"/>
          <p:cNvSpPr/>
          <p:nvPr/>
        </p:nvSpPr>
        <p:spPr>
          <a:xfrm>
            <a:off x="617948" y="1054931"/>
            <a:ext cx="11182565" cy="1477328"/>
          </a:xfrm>
          <a:prstGeom prst="rect">
            <a:avLst/>
          </a:prstGeom>
        </p:spPr>
        <p:txBody>
          <a:bodyPr wrap="square">
            <a:spAutoFit/>
          </a:bodyPr>
          <a:lstStyle/>
          <a:p>
            <a:endParaRPr lang="en-150">
              <a:latin typeface="+mj-lt"/>
            </a:endParaRPr>
          </a:p>
          <a:p>
            <a:pPr marL="285750" indent="-285750">
              <a:buFont typeface="Arial" panose="020B0604020202020204" pitchFamily="34" charset="0"/>
              <a:buChar char="•"/>
            </a:pPr>
            <a:endParaRPr lang="en-US">
              <a:latin typeface="+mj-lt"/>
            </a:endParaRPr>
          </a:p>
          <a:p>
            <a:pPr marL="285750" indent="-285750">
              <a:buFont typeface="Arial" panose="020B0604020202020204" pitchFamily="34" charset="0"/>
              <a:buChar char="•"/>
            </a:pPr>
            <a:endParaRPr lang="pl-PL">
              <a:latin typeface="+mj-lt"/>
            </a:endParaRPr>
          </a:p>
          <a:p>
            <a:pPr marL="342900" indent="-342900" algn="just">
              <a:buFont typeface="Arial" panose="020B0604020202020204" pitchFamily="34" charset="0"/>
              <a:buChar char="•"/>
            </a:pPr>
            <a:endParaRPr lang="en-US">
              <a:solidFill>
                <a:srgbClr val="000000"/>
              </a:solidFill>
              <a:latin typeface="+mj-lt"/>
            </a:endParaRPr>
          </a:p>
          <a:p>
            <a:pPr algn="just"/>
            <a:endParaRPr lang="en-US">
              <a:solidFill>
                <a:srgbClr val="000000"/>
              </a:solidFill>
              <a:latin typeface="+mj-lt"/>
            </a:endParaRPr>
          </a:p>
        </p:txBody>
      </p:sp>
      <p:sp>
        <p:nvSpPr>
          <p:cNvPr id="4" name="TextBox 3"/>
          <p:cNvSpPr txBox="1"/>
          <p:nvPr/>
        </p:nvSpPr>
        <p:spPr>
          <a:xfrm>
            <a:off x="617948" y="428564"/>
            <a:ext cx="10659292"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POTPORA SE NE MOŽE DODIJELITI:</a:t>
            </a:r>
          </a:p>
          <a:p>
            <a:r>
              <a:rPr lang="en-US" sz="1200" b="1">
                <a:latin typeface="+mj-lt"/>
              </a:rPr>
              <a:t>(KRITERIJI ZA ISKLJUČENJE) II</a:t>
            </a:r>
          </a:p>
        </p:txBody>
      </p:sp>
      <p:sp>
        <p:nvSpPr>
          <p:cNvPr id="10" name="TextBox 9"/>
          <p:cNvSpPr txBox="1"/>
          <p:nvPr/>
        </p:nvSpPr>
        <p:spPr>
          <a:xfrm>
            <a:off x="617948" y="1127173"/>
            <a:ext cx="10659292" cy="4575612"/>
          </a:xfrm>
          <a:prstGeom prst="rect">
            <a:avLst/>
          </a:prstGeom>
        </p:spPr>
        <p:style>
          <a:lnRef idx="0">
            <a:scrgbClr r="0" g="0" b="0"/>
          </a:lnRef>
          <a:fillRef idx="1003">
            <a:schemeClr val="lt1"/>
          </a:fillRef>
          <a:effectRef idx="0">
            <a:scrgbClr r="0" g="0" b="0"/>
          </a:effectRef>
          <a:fontRef idx="major"/>
        </p:style>
        <p:txBody>
          <a:bodyPr wrap="square" rtlCol="0">
            <a:spAutoFit/>
          </a:bodyPr>
          <a:lstStyle/>
          <a:p>
            <a:pPr marL="285750" indent="-285750" algn="just">
              <a:buFont typeface="Arial" panose="020B0604020202020204" pitchFamily="34" charset="0"/>
              <a:buChar char="•"/>
            </a:pPr>
            <a:r>
              <a:rPr lang="en-US">
                <a:cs typeface="Calibri Light" panose="020F0302020204030204" pitchFamily="34" charset="0"/>
              </a:rPr>
              <a:t>Prijavitelju koji </a:t>
            </a:r>
            <a:r>
              <a:rPr lang="en-US" b="1">
                <a:cs typeface="Calibri Light" panose="020F0302020204030204" pitchFamily="34" charset="0"/>
              </a:rPr>
              <a:t>nije izvršio isplate plaća </a:t>
            </a:r>
            <a:r>
              <a:rPr lang="en-US">
                <a:cs typeface="Calibri Light" panose="020F0302020204030204" pitchFamily="34" charset="0"/>
              </a:rPr>
              <a:t>zaposlenicima, plaćanje </a:t>
            </a:r>
            <a:r>
              <a:rPr lang="en-US" b="1">
                <a:cs typeface="Calibri Light" panose="020F0302020204030204" pitchFamily="34" charset="0"/>
              </a:rPr>
              <a:t>doprinosa</a:t>
            </a:r>
            <a:r>
              <a:rPr lang="en-US">
                <a:cs typeface="Calibri Light" panose="020F0302020204030204" pitchFamily="34" charset="0"/>
              </a:rPr>
              <a:t> za financiranje obveznih osiguranja (osobito zdravstveno ili mirovinsko) ili plaćanje </a:t>
            </a:r>
            <a:r>
              <a:rPr lang="en-US" b="1">
                <a:cs typeface="Calibri Light" panose="020F0302020204030204" pitchFamily="34" charset="0"/>
              </a:rPr>
              <a:t>poreza</a:t>
            </a:r>
            <a:r>
              <a:rPr lang="en-US">
                <a:cs typeface="Calibri Light" panose="020F0302020204030204" pitchFamily="34" charset="0"/>
              </a:rPr>
              <a:t> u skladu s propisima Republike Hrvatske</a:t>
            </a:r>
          </a:p>
          <a:p>
            <a:pPr marL="285750" indent="-285750" algn="just">
              <a:buFont typeface="Arial" panose="020B0604020202020204" pitchFamily="34" charset="0"/>
              <a:buChar char="•"/>
            </a:pPr>
            <a:r>
              <a:rPr lang="en-US"/>
              <a:t>Prijavitelju koji je dostavio </a:t>
            </a:r>
            <a:r>
              <a:rPr lang="en-US" b="1"/>
              <a:t>lažne informacije </a:t>
            </a:r>
            <a:r>
              <a:rPr lang="en-US"/>
              <a:t>u sklopu projektnog prijedloga</a:t>
            </a:r>
          </a:p>
          <a:p>
            <a:pPr marL="285750" indent="-285750" algn="just">
              <a:buFont typeface="Arial" panose="020B0604020202020204" pitchFamily="34" charset="0"/>
              <a:buChar char="•"/>
            </a:pPr>
            <a:r>
              <a:rPr lang="en-US"/>
              <a:t>U slučaju kada je nad gospodarskim subjektom otvoren </a:t>
            </a:r>
            <a:r>
              <a:rPr lang="en-US" b="1"/>
              <a:t>stečajni postupak</a:t>
            </a:r>
            <a:r>
              <a:rPr lang="en-US"/>
              <a:t>, ako je nesposoban za plaćanje ili </a:t>
            </a:r>
            <a:r>
              <a:rPr lang="en-US" b="1"/>
              <a:t>prezadužen</a:t>
            </a:r>
            <a:r>
              <a:rPr lang="en-US"/>
              <a:t>, ili u postupku</a:t>
            </a:r>
            <a:r>
              <a:rPr lang="en-US" b="1"/>
              <a:t> likvidacije</a:t>
            </a:r>
            <a:r>
              <a:rPr lang="en-US"/>
              <a:t>, ako njegovom imovinom upravlja stečajni upravitelj ili sud, ako je u </a:t>
            </a:r>
            <a:r>
              <a:rPr lang="en-US" b="1"/>
              <a:t>nagodbi s vjerovnicima</a:t>
            </a:r>
            <a:r>
              <a:rPr lang="en-US"/>
              <a:t>, ako je obustavio poslovne aktivnosti ili je u bilo kakvoj istovrsnoj situaciji koja proizlazi iz sličnog postupka </a:t>
            </a:r>
          </a:p>
          <a:p>
            <a:pPr marL="285750" indent="-285750" algn="just">
              <a:buFont typeface="Arial" panose="020B0604020202020204" pitchFamily="34" charset="0"/>
              <a:buChar char="•"/>
            </a:pPr>
            <a:r>
              <a:rPr lang="en-US"/>
              <a:t>Ako je prijavitelj ili osoba ovlaštena po zakonu za zastupanje prijavitelja (osobe koja je član upravnog, upravljačkog ili nadzornog tijela ili ima ovlasti zastupanja, donošenja odluka ili nadzora toga gospodarskog subjekta) pravomoćno </a:t>
            </a:r>
            <a:r>
              <a:rPr lang="en-US" b="1"/>
              <a:t>osuđena za bilo koje od sljedećih kaznenih djela: </a:t>
            </a:r>
            <a:r>
              <a:rPr lang="en-US"/>
              <a:t>sudjelovanje u zločinačkoj organizaciji, terorizam, pranje novca ili financiranje terorizma, dječji rad ili druge oblike trgovanja ljudima, korupciju, prijevaru</a:t>
            </a:r>
          </a:p>
          <a:p>
            <a:pPr marL="285750" lvl="0" indent="-285750" algn="just">
              <a:spcAft>
                <a:spcPts val="200"/>
              </a:spcAft>
              <a:buFont typeface="Arial" panose="020B0604020202020204" pitchFamily="34" charset="0"/>
              <a:buChar char="•"/>
            </a:pPr>
            <a:r>
              <a:rPr lang="en-US">
                <a:solidFill>
                  <a:prstClr val="black"/>
                </a:solidFill>
              </a:rPr>
              <a:t>Prijavitelju kojem je utvrđeno </a:t>
            </a:r>
            <a:r>
              <a:rPr lang="en-US" b="1">
                <a:solidFill>
                  <a:prstClr val="black"/>
                </a:solidFill>
              </a:rPr>
              <a:t>teško kršenje ugovora </a:t>
            </a:r>
            <a:r>
              <a:rPr lang="en-US">
                <a:solidFill>
                  <a:prstClr val="black"/>
                </a:solidFill>
              </a:rPr>
              <a:t>zbog neispunjavanja ugovornih obveza, a koji je bio potpisan u sklopu nekog drugog postupka dodjele bespovratnih sredstava i bio je (su)financiran sredstvima EU</a:t>
            </a:r>
            <a:endParaRPr lang="en-150">
              <a:solidFill>
                <a:prstClr val="black"/>
              </a:solidFill>
            </a:endParaRPr>
          </a:p>
          <a:p>
            <a:pPr marL="285750" lvl="0" indent="-285750" algn="just">
              <a:spcAft>
                <a:spcPts val="200"/>
              </a:spcAft>
              <a:buFont typeface="Arial" panose="020B0604020202020204" pitchFamily="34" charset="0"/>
              <a:buChar char="•"/>
            </a:pPr>
            <a:r>
              <a:rPr lang="en-US">
                <a:solidFill>
                  <a:prstClr val="black"/>
                </a:solidFill>
              </a:rPr>
              <a:t>Prijavitelju koji je u </a:t>
            </a:r>
            <a:r>
              <a:rPr lang="en-US" b="1">
                <a:solidFill>
                  <a:prstClr val="black"/>
                </a:solidFill>
              </a:rPr>
              <a:t>sukobu interesa </a:t>
            </a:r>
            <a:r>
              <a:rPr lang="en-US">
                <a:solidFill>
                  <a:prstClr val="black"/>
                </a:solidFill>
              </a:rPr>
              <a:t>u predmetnom postupku dodjele bespovratnih sredstava </a:t>
            </a:r>
          </a:p>
          <a:p>
            <a:pPr marL="285750" lvl="0" indent="-285750" algn="just">
              <a:spcAft>
                <a:spcPts val="200"/>
              </a:spcAft>
              <a:buFont typeface="Arial" panose="020B0604020202020204" pitchFamily="34" charset="0"/>
              <a:buChar char="•"/>
            </a:pPr>
            <a:r>
              <a:rPr lang="en-US">
                <a:solidFill>
                  <a:prstClr val="black"/>
                </a:solidFill>
              </a:rPr>
              <a:t>Prijavitelju koji </a:t>
            </a:r>
            <a:r>
              <a:rPr lang="en-US" b="1">
                <a:solidFill>
                  <a:prstClr val="black"/>
                </a:solidFill>
              </a:rPr>
              <a:t>nije izvršio povrat </a:t>
            </a:r>
            <a:r>
              <a:rPr lang="en-US">
                <a:solidFill>
                  <a:prstClr val="black"/>
                </a:solidFill>
              </a:rPr>
              <a:t>sredstava prema odluci nadležnog tijela</a:t>
            </a:r>
            <a:endParaRPr lang="en-US">
              <a:cs typeface="Calibri Light" panose="020F0302020204030204" pitchFamily="34" charset="0"/>
            </a:endParaRPr>
          </a:p>
        </p:txBody>
      </p:sp>
      <p:pic>
        <p:nvPicPr>
          <p:cNvPr id="9" name="Slika 6">
            <a:extLst>
              <a:ext uri="{FF2B5EF4-FFF2-40B4-BE49-F238E27FC236}">
                <a16:creationId xmlns:a16="http://schemas.microsoft.com/office/drawing/2014/main" id="{314004BD-1E52-4B0C-B293-0EE69F67E0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12855" y="6279834"/>
            <a:ext cx="2136479" cy="474773"/>
          </a:xfrm>
          <a:prstGeom prst="rect">
            <a:avLst/>
          </a:prstGeom>
        </p:spPr>
      </p:pic>
    </p:spTree>
    <p:extLst>
      <p:ext uri="{BB962C8B-B14F-4D97-AF65-F5344CB8AC3E}">
        <p14:creationId xmlns:p14="http://schemas.microsoft.com/office/powerpoint/2010/main" val="6848905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4663" y="18810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13669"/>
            <a:ext cx="2558203" cy="757979"/>
          </a:xfrm>
          <a:prstGeom prst="rect">
            <a:avLst/>
          </a:prstGeom>
          <a:noFill/>
        </p:spPr>
      </p:pic>
      <p:sp>
        <p:nvSpPr>
          <p:cNvPr id="3" name="Rectangle 2"/>
          <p:cNvSpPr/>
          <p:nvPr/>
        </p:nvSpPr>
        <p:spPr>
          <a:xfrm>
            <a:off x="313508" y="832988"/>
            <a:ext cx="11377747" cy="4801314"/>
          </a:xfrm>
          <a:prstGeom prst="rect">
            <a:avLst/>
          </a:prstGeom>
        </p:spPr>
        <p:style>
          <a:lnRef idx="0">
            <a:scrgbClr r="0" g="0" b="0"/>
          </a:lnRef>
          <a:fillRef idx="1003">
            <a:schemeClr val="lt1"/>
          </a:fillRef>
          <a:effectRef idx="0">
            <a:scrgbClr r="0" g="0" b="0"/>
          </a:effectRef>
          <a:fontRef idx="major"/>
        </p:style>
        <p:txBody>
          <a:bodyPr wrap="square">
            <a:spAutoFit/>
          </a:bodyPr>
          <a:lstStyle/>
          <a:p>
            <a:pPr marL="285750" indent="-285750">
              <a:buFont typeface="Arial" panose="020B0604020202020204" pitchFamily="34" charset="0"/>
              <a:buChar char="•"/>
            </a:pPr>
            <a:r>
              <a:rPr lang="en-US" dirty="0"/>
              <a:t>Projekt je u </a:t>
            </a:r>
            <a:r>
              <a:rPr lang="en-US" b="1" dirty="0" err="1"/>
              <a:t>skladu</a:t>
            </a:r>
            <a:r>
              <a:rPr lang="en-US" b="1" dirty="0"/>
              <a:t> </a:t>
            </a:r>
            <a:r>
              <a:rPr lang="en-US" b="1" dirty="0" err="1"/>
              <a:t>sa</a:t>
            </a:r>
            <a:r>
              <a:rPr lang="en-US" b="1" dirty="0"/>
              <a:t> </a:t>
            </a:r>
            <a:r>
              <a:rPr lang="en-US" b="1" dirty="0" err="1"/>
              <a:t>predmetom</a:t>
            </a:r>
            <a:r>
              <a:rPr lang="en-US" b="1" dirty="0"/>
              <a:t> i </a:t>
            </a:r>
            <a:r>
              <a:rPr lang="en-US" b="1" dirty="0" err="1"/>
              <a:t>svrhom</a:t>
            </a:r>
            <a:r>
              <a:rPr lang="en-US" b="1" dirty="0"/>
              <a:t> </a:t>
            </a:r>
            <a:r>
              <a:rPr lang="en-US" b="1" dirty="0" err="1"/>
              <a:t>Poziva</a:t>
            </a:r>
            <a:r>
              <a:rPr lang="en-US" b="1" dirty="0"/>
              <a:t> </a:t>
            </a:r>
            <a:r>
              <a:rPr lang="en-US" dirty="0" err="1"/>
              <a:t>te</a:t>
            </a:r>
            <a:r>
              <a:rPr lang="en-US" dirty="0"/>
              <a:t> </a:t>
            </a:r>
            <a:r>
              <a:rPr lang="en-US" dirty="0" err="1"/>
              <a:t>doprinosi</a:t>
            </a:r>
            <a:r>
              <a:rPr lang="en-US" dirty="0"/>
              <a:t> </a:t>
            </a:r>
            <a:r>
              <a:rPr lang="en-US" dirty="0" err="1"/>
              <a:t>obaveznim</a:t>
            </a:r>
            <a:r>
              <a:rPr lang="en-US" dirty="0"/>
              <a:t> </a:t>
            </a:r>
            <a:r>
              <a:rPr lang="en-US" dirty="0" err="1"/>
              <a:t>pokazateljima</a:t>
            </a:r>
            <a:r>
              <a:rPr lang="en-US" dirty="0"/>
              <a:t> </a:t>
            </a:r>
            <a:r>
              <a:rPr lang="en-US" dirty="0" err="1"/>
              <a:t>Poziva</a:t>
            </a:r>
            <a:endParaRPr lang="en-US" dirty="0"/>
          </a:p>
          <a:p>
            <a:pPr marL="285750" indent="-285750">
              <a:buFont typeface="Arial" panose="020B0604020202020204" pitchFamily="34" charset="0"/>
              <a:buChar char="•"/>
            </a:pPr>
            <a:r>
              <a:rPr lang="en-US"/>
              <a:t>Tehnološka razina razvijenosti inovacije jasno je opisana i može se svrstati između </a:t>
            </a:r>
            <a:r>
              <a:rPr lang="en-US" b="1"/>
              <a:t>TRL 5- TRL 8</a:t>
            </a:r>
          </a:p>
          <a:p>
            <a:pPr marL="285750" indent="-285750">
              <a:buFont typeface="Arial" panose="020B0604020202020204" pitchFamily="34" charset="0"/>
              <a:buChar char="•"/>
            </a:pPr>
            <a:r>
              <a:rPr lang="en-US"/>
              <a:t>Projekt </a:t>
            </a:r>
            <a:r>
              <a:rPr lang="en-US" dirty="0"/>
              <a:t>se </a:t>
            </a:r>
            <a:r>
              <a:rPr lang="en-US" dirty="0" err="1"/>
              <a:t>provodi</a:t>
            </a:r>
            <a:r>
              <a:rPr lang="en-US" dirty="0"/>
              <a:t> </a:t>
            </a:r>
            <a:r>
              <a:rPr lang="en-US" dirty="0" err="1"/>
              <a:t>na</a:t>
            </a:r>
            <a:r>
              <a:rPr lang="en-US" dirty="0"/>
              <a:t> </a:t>
            </a:r>
            <a:r>
              <a:rPr lang="en-US" b="1" dirty="0" err="1"/>
              <a:t>teritoriju</a:t>
            </a:r>
            <a:r>
              <a:rPr lang="en-US" b="1" dirty="0"/>
              <a:t> RH</a:t>
            </a:r>
            <a:endParaRPr lang="en-US" i="1" dirty="0"/>
          </a:p>
          <a:p>
            <a:pPr marL="285750" indent="-285750">
              <a:buFont typeface="Arial" panose="020B0604020202020204" pitchFamily="34" charset="0"/>
              <a:buChar char="•"/>
            </a:pPr>
            <a:r>
              <a:rPr lang="en-US" dirty="0" err="1"/>
              <a:t>Aktivnosti</a:t>
            </a:r>
            <a:r>
              <a:rPr lang="en-US" dirty="0"/>
              <a:t> </a:t>
            </a:r>
            <a:r>
              <a:rPr lang="en-US" dirty="0" err="1"/>
              <a:t>projekta</a:t>
            </a:r>
            <a:r>
              <a:rPr lang="en-US" dirty="0"/>
              <a:t> </a:t>
            </a:r>
            <a:r>
              <a:rPr lang="en-US" dirty="0" err="1"/>
              <a:t>odvijaju</a:t>
            </a:r>
            <a:r>
              <a:rPr lang="en-US" dirty="0"/>
              <a:t> se u </a:t>
            </a:r>
            <a:r>
              <a:rPr lang="en-US" b="1" dirty="0" err="1"/>
              <a:t>prihvatljivom</a:t>
            </a:r>
            <a:r>
              <a:rPr lang="en-US" b="1" dirty="0"/>
              <a:t> </a:t>
            </a:r>
            <a:r>
              <a:rPr lang="en-US" b="1" dirty="0" err="1"/>
              <a:t>sektoru</a:t>
            </a:r>
            <a:r>
              <a:rPr lang="en-US" b="1" dirty="0"/>
              <a:t> </a:t>
            </a:r>
            <a:r>
              <a:rPr lang="en-US" dirty="0"/>
              <a:t>i u </a:t>
            </a:r>
            <a:r>
              <a:rPr lang="en-US" dirty="0" err="1"/>
              <a:t>skladu</a:t>
            </a:r>
            <a:r>
              <a:rPr lang="en-US" dirty="0"/>
              <a:t> </a:t>
            </a:r>
            <a:r>
              <a:rPr lang="en-US" dirty="0" err="1"/>
              <a:t>su</a:t>
            </a:r>
            <a:r>
              <a:rPr lang="en-US" dirty="0"/>
              <a:t> s </a:t>
            </a:r>
            <a:r>
              <a:rPr lang="en-US" b="1" dirty="0" err="1"/>
              <a:t>prihvatljivim</a:t>
            </a:r>
            <a:r>
              <a:rPr lang="en-US" b="1" dirty="0"/>
              <a:t> </a:t>
            </a:r>
            <a:r>
              <a:rPr lang="en-US" b="1" dirty="0" err="1"/>
              <a:t>aktivnostima</a:t>
            </a:r>
            <a:r>
              <a:rPr lang="en-US" b="1" dirty="0"/>
              <a:t> </a:t>
            </a:r>
            <a:r>
              <a:rPr lang="en-US" err="1"/>
              <a:t>ovog</a:t>
            </a:r>
            <a:r>
              <a:rPr lang="en-US"/>
              <a:t> Poziva</a:t>
            </a:r>
          </a:p>
          <a:p>
            <a:pPr marL="285750" indent="-285750">
              <a:buFont typeface="Arial" panose="020B0604020202020204" pitchFamily="34" charset="0"/>
              <a:buChar char="•"/>
            </a:pPr>
            <a:r>
              <a:rPr lang="en-US"/>
              <a:t>Projektne aktivnosti moraju rezultirati inovacijom koja se može svrstati između </a:t>
            </a:r>
            <a:r>
              <a:rPr lang="en-US" b="1"/>
              <a:t>TRL 5 - TRL 8</a:t>
            </a:r>
            <a:endParaRPr lang="en-US" b="1" dirty="0"/>
          </a:p>
          <a:p>
            <a:pPr marL="285750" indent="-285750">
              <a:buFont typeface="Arial" panose="020B0604020202020204" pitchFamily="34" charset="0"/>
              <a:buChar char="•"/>
            </a:pPr>
            <a:r>
              <a:rPr lang="en-US" dirty="0" err="1"/>
              <a:t>Provedba</a:t>
            </a:r>
            <a:r>
              <a:rPr lang="en-US" dirty="0"/>
              <a:t> </a:t>
            </a:r>
            <a:r>
              <a:rPr lang="en-US" dirty="0" err="1"/>
              <a:t>projekta</a:t>
            </a:r>
            <a:r>
              <a:rPr lang="en-US" dirty="0"/>
              <a:t> </a:t>
            </a:r>
            <a:r>
              <a:rPr lang="en-US" b="1" dirty="0"/>
              <a:t>ne </a:t>
            </a:r>
            <a:r>
              <a:rPr lang="en-US" b="1" dirty="0" err="1"/>
              <a:t>smije</a:t>
            </a:r>
            <a:r>
              <a:rPr lang="en-US" b="1" dirty="0"/>
              <a:t> </a:t>
            </a:r>
            <a:r>
              <a:rPr lang="en-US" b="1" dirty="0" err="1"/>
              <a:t>započeti</a:t>
            </a:r>
            <a:r>
              <a:rPr lang="en-US" b="1" dirty="0"/>
              <a:t> </a:t>
            </a:r>
            <a:r>
              <a:rPr lang="en-US" b="1" dirty="0" err="1"/>
              <a:t>prije</a:t>
            </a:r>
            <a:r>
              <a:rPr lang="en-US" b="1" dirty="0"/>
              <a:t> </a:t>
            </a:r>
            <a:r>
              <a:rPr lang="en-US" b="1" dirty="0" err="1"/>
              <a:t>predaje</a:t>
            </a:r>
            <a:r>
              <a:rPr lang="en-US" b="1" dirty="0"/>
              <a:t> </a:t>
            </a:r>
            <a:r>
              <a:rPr lang="en-US" dirty="0" err="1"/>
              <a:t>projektnog</a:t>
            </a:r>
            <a:r>
              <a:rPr lang="en-US" dirty="0"/>
              <a:t> </a:t>
            </a:r>
            <a:r>
              <a:rPr lang="en-US" dirty="0" err="1"/>
              <a:t>prijedloga</a:t>
            </a:r>
            <a:endParaRPr lang="en-US" dirty="0"/>
          </a:p>
          <a:p>
            <a:pPr marL="285750" indent="-285750">
              <a:buFont typeface="Arial" panose="020B0604020202020204" pitchFamily="34" charset="0"/>
              <a:buChar char="•"/>
            </a:pPr>
            <a:r>
              <a:rPr lang="en-US" dirty="0"/>
              <a:t>Projekt </a:t>
            </a:r>
            <a:r>
              <a:rPr lang="en-US" b="1" dirty="0"/>
              <a:t>ne </a:t>
            </a:r>
            <a:r>
              <a:rPr lang="en-US" b="1" dirty="0" err="1"/>
              <a:t>smije</a:t>
            </a:r>
            <a:r>
              <a:rPr lang="en-US" b="1" dirty="0"/>
              <a:t> </a:t>
            </a:r>
            <a:r>
              <a:rPr lang="en-US" b="1" dirty="0" err="1"/>
              <a:t>završiti</a:t>
            </a:r>
            <a:r>
              <a:rPr lang="en-US" b="1" dirty="0"/>
              <a:t> </a:t>
            </a:r>
            <a:r>
              <a:rPr lang="en-US" b="1" dirty="0" err="1"/>
              <a:t>prije</a:t>
            </a:r>
            <a:r>
              <a:rPr lang="en-US" b="1" dirty="0"/>
              <a:t> </a:t>
            </a:r>
            <a:r>
              <a:rPr lang="en-US" b="1" dirty="0" err="1"/>
              <a:t>potpisa</a:t>
            </a:r>
            <a:r>
              <a:rPr lang="en-US" b="1" dirty="0"/>
              <a:t> </a:t>
            </a:r>
            <a:r>
              <a:rPr lang="en-US" b="1" dirty="0" err="1"/>
              <a:t>Ugovora</a:t>
            </a:r>
            <a:r>
              <a:rPr lang="en-US" b="1" dirty="0"/>
              <a:t> </a:t>
            </a:r>
            <a:r>
              <a:rPr lang="en-US" dirty="0"/>
              <a:t>o </a:t>
            </a:r>
            <a:r>
              <a:rPr lang="en-US" dirty="0" err="1"/>
              <a:t>dodjeli</a:t>
            </a:r>
            <a:r>
              <a:rPr lang="en-US" dirty="0"/>
              <a:t> </a:t>
            </a:r>
            <a:r>
              <a:rPr lang="en-US" dirty="0" err="1"/>
              <a:t>bespovratnih</a:t>
            </a:r>
            <a:r>
              <a:rPr lang="en-US" dirty="0"/>
              <a:t> </a:t>
            </a:r>
            <a:r>
              <a:rPr lang="en-US" dirty="0" err="1"/>
              <a:t>sredstav</a:t>
            </a:r>
            <a:r>
              <a:rPr lang="hr-HR" dirty="0"/>
              <a:t>a</a:t>
            </a:r>
            <a:endParaRPr lang="en-US" dirty="0"/>
          </a:p>
          <a:p>
            <a:pPr marL="285750" indent="-285750">
              <a:buFont typeface="Arial" panose="020B0604020202020204" pitchFamily="34" charset="0"/>
              <a:buChar char="•"/>
            </a:pPr>
            <a:r>
              <a:rPr lang="en-US" dirty="0" err="1"/>
              <a:t>Predviđeno</a:t>
            </a:r>
            <a:r>
              <a:rPr lang="en-US" dirty="0"/>
              <a:t> </a:t>
            </a:r>
            <a:r>
              <a:rPr lang="en-US" b="1" dirty="0" err="1"/>
              <a:t>trajanje</a:t>
            </a:r>
            <a:r>
              <a:rPr lang="en-US" dirty="0"/>
              <a:t> </a:t>
            </a:r>
            <a:r>
              <a:rPr lang="en-US" dirty="0" err="1"/>
              <a:t>projekta</a:t>
            </a:r>
            <a:r>
              <a:rPr lang="en-US" dirty="0"/>
              <a:t> </a:t>
            </a:r>
            <a:r>
              <a:rPr lang="en-US" dirty="0" err="1"/>
              <a:t>nije</a:t>
            </a:r>
            <a:r>
              <a:rPr lang="en-US" dirty="0"/>
              <a:t> </a:t>
            </a:r>
            <a:r>
              <a:rPr lang="en-US" dirty="0" err="1"/>
              <a:t>dulje</a:t>
            </a:r>
            <a:r>
              <a:rPr lang="en-US" dirty="0"/>
              <a:t> od </a:t>
            </a:r>
            <a:r>
              <a:rPr lang="en-US" b="1" dirty="0"/>
              <a:t>30. </a:t>
            </a:r>
            <a:r>
              <a:rPr lang="en-US" b="1" dirty="0" err="1"/>
              <a:t>lipnja</a:t>
            </a:r>
            <a:r>
              <a:rPr lang="en-US" b="1" dirty="0"/>
              <a:t> 2026. </a:t>
            </a:r>
            <a:r>
              <a:rPr lang="en-US" b="1" dirty="0" err="1"/>
              <a:t>godine</a:t>
            </a:r>
            <a:endParaRPr lang="en-US" dirty="0"/>
          </a:p>
          <a:p>
            <a:pPr marL="285750" indent="-285750">
              <a:buFont typeface="Arial" panose="020B0604020202020204" pitchFamily="34" charset="0"/>
              <a:buChar char="•"/>
            </a:pPr>
            <a:r>
              <a:rPr lang="en-US" dirty="0" err="1"/>
              <a:t>Predviđeno</a:t>
            </a:r>
            <a:r>
              <a:rPr lang="en-US" dirty="0"/>
              <a:t> </a:t>
            </a:r>
            <a:r>
              <a:rPr lang="en-US" dirty="0" err="1"/>
              <a:t>trajanje</a:t>
            </a:r>
            <a:r>
              <a:rPr lang="en-US" dirty="0"/>
              <a:t> </a:t>
            </a:r>
            <a:r>
              <a:rPr lang="en-US" dirty="0" err="1"/>
              <a:t>projekta</a:t>
            </a:r>
            <a:r>
              <a:rPr lang="en-US" dirty="0"/>
              <a:t> </a:t>
            </a:r>
            <a:r>
              <a:rPr lang="en-US" b="1" dirty="0" err="1"/>
              <a:t>nije</a:t>
            </a:r>
            <a:r>
              <a:rPr lang="en-US" b="1" dirty="0"/>
              <a:t> </a:t>
            </a:r>
            <a:r>
              <a:rPr lang="en-US" b="1" dirty="0" err="1"/>
              <a:t>dulje</a:t>
            </a:r>
            <a:r>
              <a:rPr lang="en-US" b="1" dirty="0"/>
              <a:t> od </a:t>
            </a:r>
            <a:r>
              <a:rPr lang="en-US" b="1"/>
              <a:t>24 mjeseci</a:t>
            </a:r>
            <a:endParaRPr lang="en-US" dirty="0"/>
          </a:p>
          <a:p>
            <a:pPr marL="285750" indent="-285750">
              <a:buFont typeface="Arial" panose="020B0604020202020204" pitchFamily="34" charset="0"/>
              <a:buChar char="•"/>
            </a:pPr>
            <a:r>
              <a:rPr lang="en-US" dirty="0"/>
              <a:t>Projekt u </a:t>
            </a:r>
            <a:r>
              <a:rPr lang="en-US" dirty="0" err="1"/>
              <a:t>trenutku</a:t>
            </a:r>
            <a:r>
              <a:rPr lang="en-US" dirty="0"/>
              <a:t> </a:t>
            </a:r>
            <a:r>
              <a:rPr lang="en-US" dirty="0" err="1"/>
              <a:t>podnošenja</a:t>
            </a:r>
            <a:r>
              <a:rPr lang="en-US" dirty="0"/>
              <a:t> </a:t>
            </a:r>
            <a:r>
              <a:rPr lang="en-US" dirty="0" err="1"/>
              <a:t>projektnog</a:t>
            </a:r>
            <a:r>
              <a:rPr lang="en-US" dirty="0"/>
              <a:t> </a:t>
            </a:r>
            <a:r>
              <a:rPr lang="en-US" dirty="0" err="1"/>
              <a:t>prijedloga</a:t>
            </a:r>
            <a:r>
              <a:rPr lang="en-US" dirty="0"/>
              <a:t> </a:t>
            </a:r>
            <a:r>
              <a:rPr lang="en-US" b="1" dirty="0" err="1"/>
              <a:t>nije</a:t>
            </a:r>
            <a:r>
              <a:rPr lang="en-US" b="1" dirty="0"/>
              <a:t> </a:t>
            </a:r>
            <a:r>
              <a:rPr lang="en-US" b="1" dirty="0" err="1"/>
              <a:t>fizički</a:t>
            </a:r>
            <a:r>
              <a:rPr lang="en-US" b="1" dirty="0"/>
              <a:t> </a:t>
            </a:r>
            <a:r>
              <a:rPr lang="en-US" b="1" dirty="0" err="1"/>
              <a:t>niti</a:t>
            </a:r>
            <a:r>
              <a:rPr lang="en-US" b="1" dirty="0"/>
              <a:t> </a:t>
            </a:r>
            <a:r>
              <a:rPr lang="en-US" b="1" dirty="0" err="1"/>
              <a:t>financijski</a:t>
            </a:r>
            <a:r>
              <a:rPr lang="en-US" b="1" dirty="0"/>
              <a:t> </a:t>
            </a:r>
            <a:r>
              <a:rPr lang="en-US" b="1" dirty="0" err="1"/>
              <a:t>završen</a:t>
            </a:r>
            <a:r>
              <a:rPr lang="en-US" dirty="0"/>
              <a:t> </a:t>
            </a:r>
            <a:endParaRPr lang="en-150" dirty="0"/>
          </a:p>
          <a:p>
            <a:pPr marL="285750" indent="-285750">
              <a:buFont typeface="Arial" panose="020B0604020202020204" pitchFamily="34" charset="0"/>
              <a:buChar char="•"/>
            </a:pPr>
            <a:r>
              <a:rPr lang="en-US"/>
              <a:t>Projekt </a:t>
            </a:r>
            <a:r>
              <a:rPr lang="en-US" dirty="0" err="1"/>
              <a:t>poštuje</a:t>
            </a:r>
            <a:r>
              <a:rPr lang="en-US" dirty="0"/>
              <a:t> </a:t>
            </a:r>
            <a:r>
              <a:rPr lang="en-US" dirty="0" err="1"/>
              <a:t>načelo</a:t>
            </a:r>
            <a:r>
              <a:rPr lang="en-US" dirty="0"/>
              <a:t> </a:t>
            </a:r>
            <a:r>
              <a:rPr lang="en-US" dirty="0" err="1"/>
              <a:t>nekumulativnosti</a:t>
            </a:r>
            <a:r>
              <a:rPr lang="en-US" dirty="0"/>
              <a:t>, </a:t>
            </a:r>
            <a:r>
              <a:rPr lang="en-US" dirty="0" err="1"/>
              <a:t>odnosno</a:t>
            </a:r>
            <a:r>
              <a:rPr lang="en-US" dirty="0"/>
              <a:t> </a:t>
            </a:r>
            <a:r>
              <a:rPr lang="en-US" b="1" dirty="0"/>
              <a:t>ne </a:t>
            </a:r>
            <a:r>
              <a:rPr lang="en-US" b="1" dirty="0" err="1"/>
              <a:t>predstavlja</a:t>
            </a:r>
            <a:r>
              <a:rPr lang="en-US" b="1" dirty="0"/>
              <a:t> </a:t>
            </a:r>
            <a:r>
              <a:rPr lang="en-US" b="1" dirty="0" err="1"/>
              <a:t>dvostruko</a:t>
            </a:r>
            <a:r>
              <a:rPr lang="en-US" b="1" dirty="0"/>
              <a:t> </a:t>
            </a:r>
            <a:r>
              <a:rPr lang="en-US" b="1" dirty="0" err="1"/>
              <a:t>financiranje</a:t>
            </a:r>
            <a:endParaRPr lang="en-US" b="1" dirty="0"/>
          </a:p>
          <a:p>
            <a:pPr marL="285750" indent="-285750">
              <a:buFont typeface="Arial" panose="020B0604020202020204" pitchFamily="34" charset="0"/>
              <a:buChar char="•"/>
            </a:pPr>
            <a:r>
              <a:rPr lang="en-US" dirty="0"/>
              <a:t>Projekt je </a:t>
            </a:r>
            <a:r>
              <a:rPr lang="en-US" b="1" dirty="0"/>
              <a:t>u </a:t>
            </a:r>
            <a:r>
              <a:rPr lang="en-US" b="1" dirty="0" err="1"/>
              <a:t>skladu</a:t>
            </a:r>
            <a:r>
              <a:rPr lang="en-US" b="1" dirty="0"/>
              <a:t> s </a:t>
            </a:r>
            <a:r>
              <a:rPr lang="en-US" b="1" dirty="0" err="1"/>
              <a:t>horizontalnim</a:t>
            </a:r>
            <a:r>
              <a:rPr lang="en-US" b="1" dirty="0"/>
              <a:t> </a:t>
            </a:r>
            <a:r>
              <a:rPr lang="en-US" b="1" dirty="0" err="1"/>
              <a:t>politikama</a:t>
            </a:r>
            <a:r>
              <a:rPr lang="en-US" b="1" dirty="0"/>
              <a:t> </a:t>
            </a:r>
            <a:r>
              <a:rPr lang="en-US" dirty="0"/>
              <a:t>EU </a:t>
            </a:r>
            <a:r>
              <a:rPr lang="en-US" dirty="0" err="1"/>
              <a:t>te</a:t>
            </a:r>
            <a:r>
              <a:rPr lang="en-US" dirty="0"/>
              <a:t> u </a:t>
            </a:r>
            <a:r>
              <a:rPr lang="en-US" dirty="0" err="1"/>
              <a:t>skladu</a:t>
            </a:r>
            <a:r>
              <a:rPr lang="en-US" dirty="0"/>
              <a:t> s </a:t>
            </a:r>
            <a:r>
              <a:rPr lang="en-US" dirty="0" err="1"/>
              <a:t>načelom</a:t>
            </a:r>
            <a:r>
              <a:rPr lang="en-US" dirty="0"/>
              <a:t> </a:t>
            </a:r>
            <a:r>
              <a:rPr lang="en-US" b="1" dirty="0"/>
              <a:t>“ne </a:t>
            </a:r>
            <a:r>
              <a:rPr lang="en-US" b="1" dirty="0" err="1"/>
              <a:t>nanosi</a:t>
            </a:r>
            <a:r>
              <a:rPr lang="en-US" b="1" dirty="0"/>
              <a:t> </a:t>
            </a:r>
            <a:r>
              <a:rPr lang="en-US" b="1" dirty="0" err="1"/>
              <a:t>bitnu</a:t>
            </a:r>
            <a:r>
              <a:rPr lang="en-US" b="1" dirty="0"/>
              <a:t> </a:t>
            </a:r>
            <a:r>
              <a:rPr lang="en-US" b="1" dirty="0" err="1"/>
              <a:t>štetu</a:t>
            </a:r>
            <a:r>
              <a:rPr lang="en-US" b="1" dirty="0"/>
              <a:t>” (DNSH)</a:t>
            </a:r>
          </a:p>
          <a:p>
            <a:pPr marL="285750" indent="-285750">
              <a:buFont typeface="Arial" panose="020B0604020202020204" pitchFamily="34" charset="0"/>
              <a:buChar char="•"/>
            </a:pPr>
            <a:r>
              <a:rPr lang="en-US"/>
              <a:t>Iznos </a:t>
            </a:r>
            <a:r>
              <a:rPr lang="en-US" dirty="0" err="1"/>
              <a:t>traženih</a:t>
            </a:r>
            <a:r>
              <a:rPr lang="en-US" dirty="0"/>
              <a:t> </a:t>
            </a:r>
            <a:r>
              <a:rPr lang="en-US" dirty="0" err="1"/>
              <a:t>bespovratnih</a:t>
            </a:r>
            <a:r>
              <a:rPr lang="en-US" dirty="0"/>
              <a:t> </a:t>
            </a:r>
            <a:r>
              <a:rPr lang="en-US" dirty="0" err="1"/>
              <a:t>sredstava</a:t>
            </a:r>
            <a:r>
              <a:rPr lang="en-US" dirty="0"/>
              <a:t> </a:t>
            </a:r>
            <a:r>
              <a:rPr lang="en-US" dirty="0" err="1"/>
              <a:t>za</a:t>
            </a:r>
            <a:r>
              <a:rPr lang="en-US" dirty="0"/>
              <a:t> projekt </a:t>
            </a:r>
            <a:r>
              <a:rPr lang="en-US" b="1" dirty="0"/>
              <a:t>u </a:t>
            </a:r>
            <a:r>
              <a:rPr lang="en-US" b="1" dirty="0" err="1"/>
              <a:t>okviru</a:t>
            </a:r>
            <a:r>
              <a:rPr lang="en-US" b="1" dirty="0"/>
              <a:t> je </a:t>
            </a:r>
            <a:r>
              <a:rPr lang="en-US" dirty="0" err="1"/>
              <a:t>propisanog</a:t>
            </a:r>
            <a:r>
              <a:rPr lang="en-US" dirty="0"/>
              <a:t> </a:t>
            </a:r>
            <a:r>
              <a:rPr lang="en-US" dirty="0" err="1"/>
              <a:t>najmanjeg</a:t>
            </a:r>
            <a:r>
              <a:rPr lang="en-US" dirty="0"/>
              <a:t> i </a:t>
            </a:r>
            <a:r>
              <a:rPr lang="en-US" dirty="0" err="1"/>
              <a:t>najvećeg</a:t>
            </a:r>
            <a:r>
              <a:rPr lang="en-US" dirty="0"/>
              <a:t> </a:t>
            </a:r>
            <a:r>
              <a:rPr lang="en-US" b="1" dirty="0" err="1"/>
              <a:t>dopuštenog</a:t>
            </a:r>
            <a:r>
              <a:rPr lang="en-US" b="1" dirty="0"/>
              <a:t> </a:t>
            </a:r>
            <a:r>
              <a:rPr lang="en-US" b="1" dirty="0" err="1"/>
              <a:t>iznosa</a:t>
            </a:r>
            <a:endParaRPr lang="en-US" b="1" dirty="0"/>
          </a:p>
          <a:p>
            <a:pPr marL="285750" indent="-285750">
              <a:buFont typeface="Arial" panose="020B0604020202020204" pitchFamily="34" charset="0"/>
              <a:buChar char="•"/>
            </a:pPr>
            <a:r>
              <a:rPr lang="en-US" dirty="0"/>
              <a:t>Projekt </a:t>
            </a:r>
            <a:r>
              <a:rPr lang="en-US" dirty="0" err="1"/>
              <a:t>udovoljava</a:t>
            </a:r>
            <a:r>
              <a:rPr lang="en-US" dirty="0"/>
              <a:t> </a:t>
            </a:r>
            <a:r>
              <a:rPr lang="en-US" dirty="0" err="1"/>
              <a:t>svim</a:t>
            </a:r>
            <a:r>
              <a:rPr lang="en-US" dirty="0"/>
              <a:t> </a:t>
            </a:r>
            <a:r>
              <a:rPr lang="en-US" dirty="0" err="1"/>
              <a:t>zahtjevima</a:t>
            </a:r>
            <a:r>
              <a:rPr lang="en-US" dirty="0"/>
              <a:t> </a:t>
            </a:r>
            <a:r>
              <a:rPr lang="en-US" dirty="0" err="1"/>
              <a:t>povezanima</a:t>
            </a:r>
            <a:r>
              <a:rPr lang="en-US" dirty="0"/>
              <a:t> s </a:t>
            </a:r>
            <a:r>
              <a:rPr lang="en-US" b="1" dirty="0" err="1"/>
              <a:t>pravilima</a:t>
            </a:r>
            <a:r>
              <a:rPr lang="en-US" b="1" dirty="0"/>
              <a:t> </a:t>
            </a:r>
            <a:r>
              <a:rPr lang="en-US" b="1" err="1"/>
              <a:t>dodjele</a:t>
            </a:r>
            <a:r>
              <a:rPr lang="en-US" b="1"/>
              <a:t> potpora </a:t>
            </a:r>
            <a:r>
              <a:rPr lang="en-US" b="1" dirty="0"/>
              <a:t>male </a:t>
            </a:r>
            <a:r>
              <a:rPr lang="en-US" b="1" dirty="0" err="1"/>
              <a:t>vrijednosti</a:t>
            </a:r>
            <a:r>
              <a:rPr lang="en-US" b="1" dirty="0"/>
              <a:t> </a:t>
            </a:r>
            <a:r>
              <a:rPr lang="en-US" dirty="0" err="1"/>
              <a:t>utvrđenima</a:t>
            </a:r>
            <a:r>
              <a:rPr lang="en-US" dirty="0"/>
              <a:t> u </a:t>
            </a:r>
            <a:r>
              <a:rPr lang="en-US" dirty="0" err="1"/>
              <a:t>Programu</a:t>
            </a:r>
            <a:r>
              <a:rPr lang="en-US" dirty="0"/>
              <a:t> de </a:t>
            </a:r>
            <a:r>
              <a:rPr lang="en-US" dirty="0" err="1"/>
              <a:t>minimis</a:t>
            </a:r>
            <a:r>
              <a:rPr lang="en-US" dirty="0"/>
              <a:t> i </a:t>
            </a:r>
            <a:r>
              <a:rPr lang="en-US" dirty="0" err="1"/>
              <a:t>Uputama</a:t>
            </a:r>
            <a:r>
              <a:rPr lang="en-US" dirty="0"/>
              <a:t> </a:t>
            </a:r>
            <a:r>
              <a:rPr lang="en-US" err="1"/>
              <a:t>za</a:t>
            </a:r>
            <a:r>
              <a:rPr lang="en-US"/>
              <a:t> prijavitelje</a:t>
            </a:r>
          </a:p>
          <a:p>
            <a:pPr marL="285750" indent="-285750">
              <a:buFont typeface="Arial" panose="020B0604020202020204" pitchFamily="34" charset="0"/>
              <a:buChar char="•"/>
            </a:pPr>
            <a:r>
              <a:rPr lang="en-US"/>
              <a:t>Projekt ne uključuje aktivnosti namijenjene neprihvatljivim ulaganjima</a:t>
            </a:r>
          </a:p>
          <a:p>
            <a:pPr marL="285750" indent="-285750">
              <a:buFont typeface="Arial" panose="020B0604020202020204" pitchFamily="34" charset="0"/>
              <a:buChar char="•"/>
            </a:pPr>
            <a:endParaRPr lang="en-US" dirty="0"/>
          </a:p>
        </p:txBody>
      </p:sp>
      <p:sp>
        <p:nvSpPr>
          <p:cNvPr id="4" name="TextBox 3"/>
          <p:cNvSpPr txBox="1"/>
          <p:nvPr/>
        </p:nvSpPr>
        <p:spPr>
          <a:xfrm>
            <a:off x="431074" y="387939"/>
            <a:ext cx="11260182"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PRIHVATLJIVOST PROJEKTA</a:t>
            </a:r>
          </a:p>
        </p:txBody>
      </p:sp>
      <p:pic>
        <p:nvPicPr>
          <p:cNvPr id="7" name="Slika 6">
            <a:extLst>
              <a:ext uri="{FF2B5EF4-FFF2-40B4-BE49-F238E27FC236}">
                <a16:creationId xmlns:a16="http://schemas.microsoft.com/office/drawing/2014/main" id="{33A561B1-4F79-4712-884A-8F77925B5D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73945" y="6257597"/>
            <a:ext cx="2136479" cy="474773"/>
          </a:xfrm>
          <a:prstGeom prst="rect">
            <a:avLst/>
          </a:prstGeom>
        </p:spPr>
      </p:pic>
    </p:spTree>
    <p:extLst>
      <p:ext uri="{BB962C8B-B14F-4D97-AF65-F5344CB8AC3E}">
        <p14:creationId xmlns:p14="http://schemas.microsoft.com/office/powerpoint/2010/main" val="27093890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2012" y="807891"/>
            <a:ext cx="11601929" cy="5299533"/>
          </a:xfrm>
        </p:spPr>
        <p:txBody>
          <a:bodyPr>
            <a:noAutofit/>
          </a:bodyPr>
          <a:lstStyle/>
          <a:p>
            <a:pPr marL="0" indent="0">
              <a:buNone/>
            </a:pPr>
            <a:r>
              <a:rPr lang="en-US" sz="1800" dirty="0" err="1">
                <a:latin typeface="+mj-lt"/>
              </a:rPr>
              <a:t>Što</a:t>
            </a:r>
            <a:r>
              <a:rPr lang="en-US" sz="1800" dirty="0">
                <a:latin typeface="+mj-lt"/>
              </a:rPr>
              <a:t> </a:t>
            </a:r>
            <a:r>
              <a:rPr lang="en-US" sz="1800" dirty="0" err="1">
                <a:latin typeface="+mj-lt"/>
              </a:rPr>
              <a:t>predstavlja</a:t>
            </a:r>
            <a:r>
              <a:rPr lang="en-US" sz="1800" dirty="0">
                <a:latin typeface="+mj-lt"/>
              </a:rPr>
              <a:t> „</a:t>
            </a:r>
            <a:r>
              <a:rPr lang="en-US" sz="1800" dirty="0" err="1">
                <a:latin typeface="+mj-lt"/>
              </a:rPr>
              <a:t>značajnu</a:t>
            </a:r>
            <a:r>
              <a:rPr lang="en-US" sz="1800" dirty="0">
                <a:latin typeface="+mj-lt"/>
              </a:rPr>
              <a:t> </a:t>
            </a:r>
            <a:r>
              <a:rPr lang="en-US" sz="1800" dirty="0" err="1">
                <a:latin typeface="+mj-lt"/>
              </a:rPr>
              <a:t>štetu</a:t>
            </a:r>
            <a:r>
              <a:rPr lang="en-US" sz="1800" dirty="0">
                <a:latin typeface="+mj-lt"/>
              </a:rPr>
              <a:t>” </a:t>
            </a:r>
            <a:r>
              <a:rPr lang="en-US" sz="1800" dirty="0" err="1">
                <a:latin typeface="+mj-lt"/>
              </a:rPr>
              <a:t>za</a:t>
            </a:r>
            <a:r>
              <a:rPr lang="en-US" sz="1800" dirty="0">
                <a:latin typeface="+mj-lt"/>
              </a:rPr>
              <a:t> </a:t>
            </a:r>
            <a:r>
              <a:rPr lang="en-US" sz="1800" dirty="0" err="1">
                <a:latin typeface="+mj-lt"/>
              </a:rPr>
              <a:t>šest</a:t>
            </a:r>
            <a:r>
              <a:rPr lang="en-US" sz="1800" dirty="0">
                <a:latin typeface="+mj-lt"/>
              </a:rPr>
              <a:t> </a:t>
            </a:r>
            <a:r>
              <a:rPr lang="en-US" sz="1800" dirty="0" err="1">
                <a:latin typeface="+mj-lt"/>
              </a:rPr>
              <a:t>okolišnih</a:t>
            </a:r>
            <a:r>
              <a:rPr lang="en-US" sz="1800" dirty="0">
                <a:latin typeface="+mj-lt"/>
              </a:rPr>
              <a:t> </a:t>
            </a:r>
            <a:r>
              <a:rPr lang="en-US" sz="1800" dirty="0" err="1">
                <a:latin typeface="+mj-lt"/>
              </a:rPr>
              <a:t>ciljeva</a:t>
            </a:r>
            <a:r>
              <a:rPr lang="en-US" sz="1800" dirty="0">
                <a:latin typeface="+mj-lt"/>
              </a:rPr>
              <a:t> </a:t>
            </a:r>
            <a:r>
              <a:rPr lang="en-US" sz="1800" dirty="0" err="1">
                <a:latin typeface="+mj-lt"/>
              </a:rPr>
              <a:t>obuhvaćenih</a:t>
            </a:r>
            <a:r>
              <a:rPr lang="en-US" sz="1800" dirty="0">
                <a:latin typeface="+mj-lt"/>
              </a:rPr>
              <a:t> </a:t>
            </a:r>
            <a:r>
              <a:rPr lang="en-US" sz="1800" dirty="0" err="1">
                <a:latin typeface="+mj-lt"/>
              </a:rPr>
              <a:t>Uredbom</a:t>
            </a:r>
            <a:r>
              <a:rPr lang="en-US" sz="1800" dirty="0">
                <a:latin typeface="+mj-lt"/>
              </a:rPr>
              <a:t> o </a:t>
            </a:r>
            <a:r>
              <a:rPr lang="en-US" sz="1800" dirty="0" err="1">
                <a:latin typeface="+mj-lt"/>
              </a:rPr>
              <a:t>taksonomiji</a:t>
            </a:r>
            <a:r>
              <a:rPr lang="en-US" sz="1800" dirty="0">
                <a:latin typeface="+mj-lt"/>
              </a:rPr>
              <a:t> (UREDBA (EU) 2020/852)?</a:t>
            </a:r>
          </a:p>
          <a:p>
            <a:pPr marL="0" indent="0">
              <a:buNone/>
            </a:pPr>
            <a:r>
              <a:rPr lang="en-US" sz="1800" dirty="0" err="1">
                <a:latin typeface="+mj-lt"/>
              </a:rPr>
              <a:t>Smatra</a:t>
            </a:r>
            <a:r>
              <a:rPr lang="en-US" sz="1800" dirty="0">
                <a:latin typeface="+mj-lt"/>
              </a:rPr>
              <a:t> se da </a:t>
            </a:r>
            <a:r>
              <a:rPr lang="en-US" sz="1800" dirty="0" err="1">
                <a:latin typeface="+mj-lt"/>
              </a:rPr>
              <a:t>aktivnost</a:t>
            </a:r>
            <a:r>
              <a:rPr lang="en-US" sz="1800" dirty="0">
                <a:latin typeface="+mj-lt"/>
              </a:rPr>
              <a:t> (</a:t>
            </a:r>
            <a:r>
              <a:rPr lang="en-US" sz="1800" dirty="0" err="1"/>
              <a:t>uzimajući</a:t>
            </a:r>
            <a:r>
              <a:rPr lang="en-US" sz="1800" dirty="0"/>
              <a:t> u </a:t>
            </a:r>
            <a:r>
              <a:rPr lang="en-US" sz="1800" dirty="0" err="1"/>
              <a:t>obzir</a:t>
            </a:r>
            <a:r>
              <a:rPr lang="en-US" sz="1800" dirty="0"/>
              <a:t> </a:t>
            </a:r>
            <a:r>
              <a:rPr lang="en-US" sz="1800" dirty="0" err="1"/>
              <a:t>izravne</a:t>
            </a:r>
            <a:r>
              <a:rPr lang="en-US" sz="1800" dirty="0"/>
              <a:t> i </a:t>
            </a:r>
            <a:r>
              <a:rPr lang="en-US" sz="1800" dirty="0" err="1"/>
              <a:t>primarne</a:t>
            </a:r>
            <a:r>
              <a:rPr lang="en-US" sz="1800" dirty="0"/>
              <a:t> </a:t>
            </a:r>
            <a:r>
              <a:rPr lang="en-US" sz="1800" dirty="0" err="1"/>
              <a:t>neizravne</a:t>
            </a:r>
            <a:r>
              <a:rPr lang="en-US" sz="1800" dirty="0"/>
              <a:t> </a:t>
            </a:r>
            <a:r>
              <a:rPr lang="en-US" sz="1800" dirty="0" err="1"/>
              <a:t>učinke</a:t>
            </a:r>
            <a:r>
              <a:rPr lang="en-US" sz="1800" dirty="0"/>
              <a:t>) </a:t>
            </a:r>
            <a:r>
              <a:rPr lang="en-US" sz="1800" dirty="0" err="1">
                <a:latin typeface="+mj-lt"/>
              </a:rPr>
              <a:t>čini</a:t>
            </a:r>
            <a:r>
              <a:rPr lang="en-US" sz="1800" dirty="0">
                <a:latin typeface="+mj-lt"/>
              </a:rPr>
              <a:t> </a:t>
            </a:r>
            <a:r>
              <a:rPr lang="en-US" sz="1800" dirty="0" err="1">
                <a:latin typeface="+mj-lt"/>
              </a:rPr>
              <a:t>značajnu</a:t>
            </a:r>
            <a:r>
              <a:rPr lang="en-US" sz="1800" dirty="0">
                <a:latin typeface="+mj-lt"/>
              </a:rPr>
              <a:t> </a:t>
            </a:r>
            <a:r>
              <a:rPr lang="en-US" sz="1800" dirty="0" err="1">
                <a:latin typeface="+mj-lt"/>
              </a:rPr>
              <a:t>štetu</a:t>
            </a:r>
            <a:r>
              <a:rPr lang="en-US" sz="1800" dirty="0">
                <a:latin typeface="+mj-lt"/>
              </a:rPr>
              <a:t> :</a:t>
            </a:r>
          </a:p>
          <a:p>
            <a:pPr marL="342900" indent="-342900">
              <a:buFont typeface="+mj-lt"/>
              <a:buAutoNum type="arabicPeriod"/>
            </a:pPr>
            <a:r>
              <a:rPr lang="en-US" sz="1800" b="1" dirty="0" err="1">
                <a:latin typeface="+mj-lt"/>
              </a:rPr>
              <a:t>ublažavanju</a:t>
            </a:r>
            <a:r>
              <a:rPr lang="en-US" sz="1800" b="1" dirty="0">
                <a:latin typeface="+mj-lt"/>
              </a:rPr>
              <a:t> </a:t>
            </a:r>
            <a:r>
              <a:rPr lang="en-US" sz="1800" b="1" dirty="0" err="1">
                <a:latin typeface="+mj-lt"/>
              </a:rPr>
              <a:t>klimatskih</a:t>
            </a:r>
            <a:r>
              <a:rPr lang="en-US" sz="1800" b="1" dirty="0">
                <a:latin typeface="+mj-lt"/>
              </a:rPr>
              <a:t> </a:t>
            </a:r>
            <a:r>
              <a:rPr lang="en-US" sz="1800" b="1" dirty="0" err="1">
                <a:latin typeface="+mj-lt"/>
              </a:rPr>
              <a:t>promjena</a:t>
            </a:r>
            <a:r>
              <a:rPr lang="en-US" sz="1800" b="1" dirty="0">
                <a:latin typeface="+mj-lt"/>
              </a:rPr>
              <a:t> </a:t>
            </a:r>
            <a:r>
              <a:rPr lang="en-US" sz="1800" dirty="0" err="1">
                <a:latin typeface="+mj-lt"/>
              </a:rPr>
              <a:t>ako</a:t>
            </a:r>
            <a:r>
              <a:rPr lang="en-US" sz="1800" dirty="0">
                <a:latin typeface="+mj-lt"/>
              </a:rPr>
              <a:t> </a:t>
            </a:r>
            <a:r>
              <a:rPr lang="en-US" sz="1800" dirty="0" err="1">
                <a:latin typeface="+mj-lt"/>
              </a:rPr>
              <a:t>dovodi</a:t>
            </a:r>
            <a:r>
              <a:rPr lang="en-US" sz="1800" dirty="0">
                <a:latin typeface="+mj-lt"/>
              </a:rPr>
              <a:t> do </a:t>
            </a:r>
            <a:r>
              <a:rPr lang="en-US" sz="1800" dirty="0" err="1">
                <a:latin typeface="+mj-lt"/>
              </a:rPr>
              <a:t>značajnih</a:t>
            </a:r>
            <a:r>
              <a:rPr lang="en-US" sz="1800" dirty="0">
                <a:latin typeface="+mj-lt"/>
              </a:rPr>
              <a:t> </a:t>
            </a:r>
            <a:r>
              <a:rPr lang="en-US" sz="1800" dirty="0" err="1">
                <a:latin typeface="+mj-lt"/>
              </a:rPr>
              <a:t>emisija</a:t>
            </a:r>
            <a:r>
              <a:rPr lang="en-US" sz="1800" dirty="0">
                <a:latin typeface="+mj-lt"/>
              </a:rPr>
              <a:t> </a:t>
            </a:r>
            <a:r>
              <a:rPr lang="en-US" sz="1800" dirty="0" err="1">
                <a:latin typeface="+mj-lt"/>
              </a:rPr>
              <a:t>stakleničkih</a:t>
            </a:r>
            <a:r>
              <a:rPr lang="en-US" sz="1800" dirty="0">
                <a:latin typeface="+mj-lt"/>
              </a:rPr>
              <a:t> </a:t>
            </a:r>
            <a:r>
              <a:rPr lang="en-US" sz="1800" dirty="0" err="1">
                <a:latin typeface="+mj-lt"/>
              </a:rPr>
              <a:t>plinova</a:t>
            </a:r>
            <a:r>
              <a:rPr lang="en-US" sz="1800" dirty="0">
                <a:latin typeface="+mj-lt"/>
              </a:rPr>
              <a:t> (GHG);</a:t>
            </a:r>
          </a:p>
          <a:p>
            <a:pPr marL="342900" indent="-342900">
              <a:buFont typeface="+mj-lt"/>
              <a:buAutoNum type="arabicPeriod"/>
            </a:pPr>
            <a:r>
              <a:rPr lang="en-US" sz="1800" b="1" dirty="0" err="1">
                <a:latin typeface="+mj-lt"/>
              </a:rPr>
              <a:t>prilagodbi</a:t>
            </a:r>
            <a:r>
              <a:rPr lang="en-US" sz="1800" b="1" dirty="0">
                <a:latin typeface="+mj-lt"/>
              </a:rPr>
              <a:t> </a:t>
            </a:r>
            <a:r>
              <a:rPr lang="en-US" sz="1800" b="1" dirty="0" err="1">
                <a:latin typeface="+mj-lt"/>
              </a:rPr>
              <a:t>na</a:t>
            </a:r>
            <a:r>
              <a:rPr lang="en-US" sz="1800" b="1" dirty="0">
                <a:latin typeface="+mj-lt"/>
              </a:rPr>
              <a:t> </a:t>
            </a:r>
            <a:r>
              <a:rPr lang="en-US" sz="1800" b="1" dirty="0" err="1">
                <a:latin typeface="+mj-lt"/>
              </a:rPr>
              <a:t>klimatske</a:t>
            </a:r>
            <a:r>
              <a:rPr lang="en-US" sz="1800" b="1" dirty="0">
                <a:latin typeface="+mj-lt"/>
              </a:rPr>
              <a:t> </a:t>
            </a:r>
            <a:r>
              <a:rPr lang="en-US" sz="1800" b="1" dirty="0" err="1">
                <a:latin typeface="+mj-lt"/>
              </a:rPr>
              <a:t>promjene</a:t>
            </a:r>
            <a:r>
              <a:rPr lang="en-US" sz="1800" b="1" dirty="0">
                <a:latin typeface="+mj-lt"/>
              </a:rPr>
              <a:t> </a:t>
            </a:r>
            <a:r>
              <a:rPr lang="en-US" sz="1800" dirty="0" err="1">
                <a:latin typeface="+mj-lt"/>
              </a:rPr>
              <a:t>ako</a:t>
            </a:r>
            <a:r>
              <a:rPr lang="en-US" sz="1800" dirty="0">
                <a:latin typeface="+mj-lt"/>
              </a:rPr>
              <a:t> </a:t>
            </a:r>
            <a:r>
              <a:rPr lang="en-US" sz="1800" dirty="0" err="1">
                <a:latin typeface="+mj-lt"/>
              </a:rPr>
              <a:t>dovodi</a:t>
            </a:r>
            <a:r>
              <a:rPr lang="en-US" sz="1800" dirty="0">
                <a:latin typeface="+mj-lt"/>
              </a:rPr>
              <a:t> do </a:t>
            </a:r>
            <a:r>
              <a:rPr lang="en-US" sz="1800" dirty="0" err="1">
                <a:latin typeface="+mj-lt"/>
              </a:rPr>
              <a:t>povećanog</a:t>
            </a:r>
            <a:r>
              <a:rPr lang="en-US" sz="1800" dirty="0">
                <a:latin typeface="+mj-lt"/>
              </a:rPr>
              <a:t> </a:t>
            </a:r>
            <a:r>
              <a:rPr lang="en-US" sz="1800" dirty="0" err="1">
                <a:latin typeface="+mj-lt"/>
              </a:rPr>
              <a:t>štetnog</a:t>
            </a:r>
            <a:r>
              <a:rPr lang="en-US" sz="1800" dirty="0">
                <a:latin typeface="+mj-lt"/>
              </a:rPr>
              <a:t> </a:t>
            </a:r>
            <a:r>
              <a:rPr lang="en-US" sz="1800" dirty="0" err="1">
                <a:latin typeface="+mj-lt"/>
              </a:rPr>
              <a:t>utjecaja</a:t>
            </a:r>
            <a:r>
              <a:rPr lang="en-US" sz="1800" dirty="0">
                <a:latin typeface="+mj-lt"/>
              </a:rPr>
              <a:t> </a:t>
            </a:r>
            <a:r>
              <a:rPr lang="en-US" sz="1800" dirty="0" err="1">
                <a:latin typeface="+mj-lt"/>
              </a:rPr>
              <a:t>sadašnje</a:t>
            </a:r>
            <a:r>
              <a:rPr lang="en-US" sz="1800" dirty="0">
                <a:latin typeface="+mj-lt"/>
              </a:rPr>
              <a:t> </a:t>
            </a:r>
            <a:r>
              <a:rPr lang="en-US" sz="1800" dirty="0" err="1">
                <a:latin typeface="+mj-lt"/>
              </a:rPr>
              <a:t>klime</a:t>
            </a:r>
            <a:r>
              <a:rPr lang="en-US" sz="1800" dirty="0">
                <a:latin typeface="+mj-lt"/>
              </a:rPr>
              <a:t> i </a:t>
            </a:r>
            <a:r>
              <a:rPr lang="en-US" sz="1800" dirty="0" err="1">
                <a:latin typeface="+mj-lt"/>
              </a:rPr>
              <a:t>očekivane</a:t>
            </a:r>
            <a:r>
              <a:rPr lang="en-US" sz="1800" dirty="0">
                <a:latin typeface="+mj-lt"/>
              </a:rPr>
              <a:t> </a:t>
            </a:r>
            <a:r>
              <a:rPr lang="en-US" sz="1800" dirty="0" err="1">
                <a:latin typeface="+mj-lt"/>
              </a:rPr>
              <a:t>buduće</a:t>
            </a:r>
            <a:r>
              <a:rPr lang="en-US" sz="1800" dirty="0">
                <a:latin typeface="+mj-lt"/>
              </a:rPr>
              <a:t> </a:t>
            </a:r>
            <a:r>
              <a:rPr lang="en-US" sz="1800" dirty="0" err="1">
                <a:latin typeface="+mj-lt"/>
              </a:rPr>
              <a:t>klime</a:t>
            </a:r>
            <a:r>
              <a:rPr lang="en-US" sz="1800" dirty="0">
                <a:latin typeface="+mj-lt"/>
              </a:rPr>
              <a:t>, </a:t>
            </a:r>
            <a:r>
              <a:rPr lang="en-US" sz="1800" dirty="0" err="1">
                <a:latin typeface="+mj-lt"/>
              </a:rPr>
              <a:t>na</a:t>
            </a:r>
            <a:r>
              <a:rPr lang="en-US" sz="1800" dirty="0">
                <a:latin typeface="+mj-lt"/>
              </a:rPr>
              <a:t> </a:t>
            </a:r>
            <a:r>
              <a:rPr lang="en-US" sz="1800" dirty="0" err="1">
                <a:latin typeface="+mj-lt"/>
              </a:rPr>
              <a:t>samu</a:t>
            </a:r>
            <a:r>
              <a:rPr lang="en-US" sz="1800" dirty="0">
                <a:latin typeface="+mj-lt"/>
              </a:rPr>
              <a:t> </a:t>
            </a:r>
            <a:r>
              <a:rPr lang="en-US" sz="1800" dirty="0" err="1">
                <a:latin typeface="+mj-lt"/>
              </a:rPr>
              <a:t>aktivnost</a:t>
            </a:r>
            <a:r>
              <a:rPr lang="en-US" sz="1800" dirty="0">
                <a:latin typeface="+mj-lt"/>
              </a:rPr>
              <a:t> </a:t>
            </a:r>
            <a:r>
              <a:rPr lang="en-US" sz="1800" dirty="0" err="1">
                <a:latin typeface="+mj-lt"/>
              </a:rPr>
              <a:t>ili</a:t>
            </a:r>
            <a:r>
              <a:rPr lang="en-US" sz="1800" dirty="0">
                <a:latin typeface="+mj-lt"/>
              </a:rPr>
              <a:t> </a:t>
            </a:r>
            <a:r>
              <a:rPr lang="en-US" sz="1800" dirty="0" err="1">
                <a:latin typeface="+mj-lt"/>
              </a:rPr>
              <a:t>na</a:t>
            </a:r>
            <a:r>
              <a:rPr lang="en-US" sz="1800" dirty="0">
                <a:latin typeface="+mj-lt"/>
              </a:rPr>
              <a:t> </a:t>
            </a:r>
            <a:r>
              <a:rPr lang="en-US" sz="1800" dirty="0" err="1">
                <a:latin typeface="+mj-lt"/>
              </a:rPr>
              <a:t>ljude</a:t>
            </a:r>
            <a:r>
              <a:rPr lang="en-US" sz="1800" dirty="0">
                <a:latin typeface="+mj-lt"/>
              </a:rPr>
              <a:t>, </a:t>
            </a:r>
            <a:r>
              <a:rPr lang="en-US" sz="1800" dirty="0" err="1">
                <a:latin typeface="+mj-lt"/>
              </a:rPr>
              <a:t>prirodu</a:t>
            </a:r>
            <a:r>
              <a:rPr lang="en-US" sz="1800" dirty="0">
                <a:latin typeface="+mj-lt"/>
              </a:rPr>
              <a:t> </a:t>
            </a:r>
            <a:r>
              <a:rPr lang="en-US" sz="1800" dirty="0" err="1">
                <a:latin typeface="+mj-lt"/>
              </a:rPr>
              <a:t>ili</a:t>
            </a:r>
            <a:r>
              <a:rPr lang="en-US" sz="1800" dirty="0">
                <a:latin typeface="+mj-lt"/>
              </a:rPr>
              <a:t> </a:t>
            </a:r>
            <a:r>
              <a:rPr lang="en-US" sz="1800" dirty="0" err="1">
                <a:latin typeface="+mj-lt"/>
              </a:rPr>
              <a:t>imovinu</a:t>
            </a:r>
            <a:r>
              <a:rPr lang="en-US" sz="1800" dirty="0">
                <a:latin typeface="+mj-lt"/>
              </a:rPr>
              <a:t>;</a:t>
            </a:r>
          </a:p>
          <a:p>
            <a:pPr marL="342900" indent="-342900">
              <a:buFont typeface="+mj-lt"/>
              <a:buAutoNum type="arabicPeriod"/>
            </a:pPr>
            <a:r>
              <a:rPr lang="en-US" sz="1800" b="1" dirty="0" err="1">
                <a:latin typeface="+mj-lt"/>
              </a:rPr>
              <a:t>održivom</a:t>
            </a:r>
            <a:r>
              <a:rPr lang="en-US" sz="1800" b="1" dirty="0">
                <a:latin typeface="+mj-lt"/>
              </a:rPr>
              <a:t> </a:t>
            </a:r>
            <a:r>
              <a:rPr lang="en-US" sz="1800" b="1" dirty="0" err="1">
                <a:latin typeface="+mj-lt"/>
              </a:rPr>
              <a:t>korištenju</a:t>
            </a:r>
            <a:r>
              <a:rPr lang="en-US" sz="1800" b="1" dirty="0">
                <a:latin typeface="+mj-lt"/>
              </a:rPr>
              <a:t> i </a:t>
            </a:r>
            <a:r>
              <a:rPr lang="en-US" sz="1800" b="1" dirty="0" err="1">
                <a:latin typeface="+mj-lt"/>
              </a:rPr>
              <a:t>zaštiti</a:t>
            </a:r>
            <a:r>
              <a:rPr lang="en-US" sz="1800" b="1" dirty="0">
                <a:latin typeface="+mj-lt"/>
              </a:rPr>
              <a:t> </a:t>
            </a:r>
            <a:r>
              <a:rPr lang="en-US" sz="1800" b="1" dirty="0" err="1">
                <a:latin typeface="+mj-lt"/>
              </a:rPr>
              <a:t>voda</a:t>
            </a:r>
            <a:r>
              <a:rPr lang="en-US" sz="1800" b="1" dirty="0">
                <a:latin typeface="+mj-lt"/>
              </a:rPr>
              <a:t> i </a:t>
            </a:r>
            <a:r>
              <a:rPr lang="en-US" sz="1800" b="1" dirty="0" err="1">
                <a:latin typeface="+mj-lt"/>
              </a:rPr>
              <a:t>morskih</a:t>
            </a:r>
            <a:r>
              <a:rPr lang="en-US" sz="1800" b="1" dirty="0">
                <a:latin typeface="+mj-lt"/>
              </a:rPr>
              <a:t> </a:t>
            </a:r>
            <a:r>
              <a:rPr lang="en-US" sz="1800" b="1" dirty="0" err="1">
                <a:latin typeface="+mj-lt"/>
              </a:rPr>
              <a:t>resursa</a:t>
            </a:r>
            <a:r>
              <a:rPr lang="en-US" sz="1800" b="1" dirty="0">
                <a:latin typeface="+mj-lt"/>
              </a:rPr>
              <a:t> </a:t>
            </a:r>
            <a:r>
              <a:rPr lang="en-US" sz="1800" dirty="0" err="1">
                <a:latin typeface="+mj-lt"/>
              </a:rPr>
              <a:t>ako</a:t>
            </a:r>
            <a:r>
              <a:rPr lang="en-US" sz="1800" dirty="0">
                <a:latin typeface="+mj-lt"/>
              </a:rPr>
              <a:t> je </a:t>
            </a:r>
            <a:r>
              <a:rPr lang="en-US" sz="1800" dirty="0" err="1">
                <a:latin typeface="+mj-lt"/>
              </a:rPr>
              <a:t>štetna</a:t>
            </a:r>
            <a:r>
              <a:rPr lang="en-US" sz="1800" dirty="0">
                <a:latin typeface="+mj-lt"/>
              </a:rPr>
              <a:t> </a:t>
            </a:r>
            <a:r>
              <a:rPr lang="en-US" sz="1800" dirty="0" err="1">
                <a:latin typeface="+mj-lt"/>
              </a:rPr>
              <a:t>za</a:t>
            </a:r>
            <a:r>
              <a:rPr lang="en-US" sz="1800" dirty="0">
                <a:latin typeface="+mj-lt"/>
              </a:rPr>
              <a:t> dobro </a:t>
            </a:r>
            <a:r>
              <a:rPr lang="en-US" sz="1800" dirty="0" err="1">
                <a:latin typeface="+mj-lt"/>
              </a:rPr>
              <a:t>stanje</a:t>
            </a:r>
            <a:r>
              <a:rPr lang="en-US" sz="1800" dirty="0">
                <a:latin typeface="+mj-lt"/>
              </a:rPr>
              <a:t> </a:t>
            </a:r>
            <a:r>
              <a:rPr lang="en-US" sz="1800" dirty="0" err="1">
                <a:latin typeface="+mj-lt"/>
              </a:rPr>
              <a:t>ili</a:t>
            </a:r>
            <a:r>
              <a:rPr lang="en-US" sz="1800" dirty="0">
                <a:latin typeface="+mj-lt"/>
              </a:rPr>
              <a:t> </a:t>
            </a:r>
            <a:r>
              <a:rPr lang="en-US" sz="1800" dirty="0" err="1">
                <a:latin typeface="+mj-lt"/>
              </a:rPr>
              <a:t>dobar</a:t>
            </a:r>
            <a:r>
              <a:rPr lang="en-US" sz="1800" dirty="0">
                <a:latin typeface="+mj-lt"/>
              </a:rPr>
              <a:t> </a:t>
            </a:r>
            <a:r>
              <a:rPr lang="en-US" sz="1800" dirty="0" err="1">
                <a:latin typeface="+mj-lt"/>
              </a:rPr>
              <a:t>ekološki</a:t>
            </a:r>
            <a:r>
              <a:rPr lang="en-US" sz="1800" dirty="0">
                <a:latin typeface="+mj-lt"/>
              </a:rPr>
              <a:t> </a:t>
            </a:r>
            <a:r>
              <a:rPr lang="en-US" sz="1800" dirty="0" err="1">
                <a:latin typeface="+mj-lt"/>
              </a:rPr>
              <a:t>potencijal</a:t>
            </a:r>
            <a:r>
              <a:rPr lang="en-US" sz="1800" dirty="0">
                <a:latin typeface="+mj-lt"/>
              </a:rPr>
              <a:t> </a:t>
            </a:r>
            <a:r>
              <a:rPr lang="en-US" sz="1800" dirty="0" err="1">
                <a:latin typeface="+mj-lt"/>
              </a:rPr>
              <a:t>vodnih</a:t>
            </a:r>
            <a:r>
              <a:rPr lang="en-US" sz="1800" dirty="0">
                <a:latin typeface="+mj-lt"/>
              </a:rPr>
              <a:t> </a:t>
            </a:r>
            <a:r>
              <a:rPr lang="en-US" sz="1800" dirty="0" err="1">
                <a:latin typeface="+mj-lt"/>
              </a:rPr>
              <a:t>tijela</a:t>
            </a:r>
            <a:r>
              <a:rPr lang="en-US" sz="1800" dirty="0">
                <a:latin typeface="+mj-lt"/>
              </a:rPr>
              <a:t>, </a:t>
            </a:r>
            <a:r>
              <a:rPr lang="en-US" sz="1800" dirty="0" err="1">
                <a:latin typeface="+mj-lt"/>
              </a:rPr>
              <a:t>uključujući</a:t>
            </a:r>
            <a:r>
              <a:rPr lang="en-US" sz="1800" dirty="0">
                <a:latin typeface="+mj-lt"/>
              </a:rPr>
              <a:t> </a:t>
            </a:r>
            <a:r>
              <a:rPr lang="en-US" sz="1800" dirty="0" err="1">
                <a:latin typeface="+mj-lt"/>
              </a:rPr>
              <a:t>površinske</a:t>
            </a:r>
            <a:r>
              <a:rPr lang="en-US" sz="1800" dirty="0">
                <a:latin typeface="+mj-lt"/>
              </a:rPr>
              <a:t> </a:t>
            </a:r>
            <a:r>
              <a:rPr lang="en-US" sz="1800" dirty="0" err="1">
                <a:latin typeface="+mj-lt"/>
              </a:rPr>
              <a:t>vode</a:t>
            </a:r>
            <a:r>
              <a:rPr lang="en-US" sz="1800" dirty="0">
                <a:latin typeface="+mj-lt"/>
              </a:rPr>
              <a:t> i </a:t>
            </a:r>
            <a:r>
              <a:rPr lang="en-US" sz="1800" dirty="0" err="1">
                <a:latin typeface="+mj-lt"/>
              </a:rPr>
              <a:t>podzemne</a:t>
            </a:r>
            <a:r>
              <a:rPr lang="en-US" sz="1800" dirty="0">
                <a:latin typeface="+mj-lt"/>
              </a:rPr>
              <a:t> </a:t>
            </a:r>
            <a:r>
              <a:rPr lang="en-US" sz="1800" dirty="0" err="1">
                <a:latin typeface="+mj-lt"/>
              </a:rPr>
              <a:t>vode</a:t>
            </a:r>
            <a:r>
              <a:rPr lang="en-US" sz="1800" dirty="0">
                <a:latin typeface="+mj-lt"/>
              </a:rPr>
              <a:t>, </a:t>
            </a:r>
            <a:r>
              <a:rPr lang="en-US" sz="1800" dirty="0" err="1">
                <a:latin typeface="+mj-lt"/>
              </a:rPr>
              <a:t>ili</a:t>
            </a:r>
            <a:r>
              <a:rPr lang="en-US" sz="1800" dirty="0">
                <a:latin typeface="+mj-lt"/>
              </a:rPr>
              <a:t> </a:t>
            </a:r>
            <a:r>
              <a:rPr lang="en-US" sz="1800" dirty="0" err="1">
                <a:latin typeface="+mj-lt"/>
              </a:rPr>
              <a:t>za</a:t>
            </a:r>
            <a:r>
              <a:rPr lang="en-US" sz="1800" dirty="0">
                <a:latin typeface="+mj-lt"/>
              </a:rPr>
              <a:t> dobro </a:t>
            </a:r>
            <a:r>
              <a:rPr lang="en-US" sz="1800" dirty="0" err="1">
                <a:latin typeface="+mj-lt"/>
              </a:rPr>
              <a:t>stanje</a:t>
            </a:r>
            <a:r>
              <a:rPr lang="en-US" sz="1800" dirty="0">
                <a:latin typeface="+mj-lt"/>
              </a:rPr>
              <a:t> </a:t>
            </a:r>
            <a:r>
              <a:rPr lang="en-US" sz="1800" dirty="0" err="1">
                <a:latin typeface="+mj-lt"/>
              </a:rPr>
              <a:t>okoliša</a:t>
            </a:r>
            <a:r>
              <a:rPr lang="en-US" sz="1800" dirty="0">
                <a:latin typeface="+mj-lt"/>
              </a:rPr>
              <a:t> </a:t>
            </a:r>
            <a:r>
              <a:rPr lang="en-US" sz="1800" dirty="0" err="1">
                <a:latin typeface="+mj-lt"/>
              </a:rPr>
              <a:t>morske</a:t>
            </a:r>
            <a:r>
              <a:rPr lang="en-US" sz="1800" dirty="0">
                <a:latin typeface="+mj-lt"/>
              </a:rPr>
              <a:t> </a:t>
            </a:r>
            <a:r>
              <a:rPr lang="en-US" sz="1800" dirty="0" err="1">
                <a:latin typeface="+mj-lt"/>
              </a:rPr>
              <a:t>vode</a:t>
            </a:r>
            <a:endParaRPr lang="en-US" sz="1800" dirty="0">
              <a:latin typeface="+mj-lt"/>
            </a:endParaRPr>
          </a:p>
          <a:p>
            <a:pPr marL="342900" indent="-342900">
              <a:buFont typeface="+mj-lt"/>
              <a:buAutoNum type="arabicPeriod"/>
            </a:pPr>
            <a:r>
              <a:rPr lang="en-US" sz="1800" b="1" dirty="0" err="1">
                <a:latin typeface="+mj-lt"/>
              </a:rPr>
              <a:t>kružnom</a:t>
            </a:r>
            <a:r>
              <a:rPr lang="en-US" sz="1800" b="1" dirty="0">
                <a:latin typeface="+mj-lt"/>
              </a:rPr>
              <a:t> </a:t>
            </a:r>
            <a:r>
              <a:rPr lang="en-US" sz="1800" b="1" dirty="0" err="1">
                <a:latin typeface="+mj-lt"/>
              </a:rPr>
              <a:t>gospodarstvu</a:t>
            </a:r>
            <a:r>
              <a:rPr lang="en-US" sz="1800" dirty="0">
                <a:latin typeface="+mj-lt"/>
              </a:rPr>
              <a:t>, </a:t>
            </a:r>
            <a:r>
              <a:rPr lang="en-US" sz="1800" dirty="0" err="1">
                <a:latin typeface="+mj-lt"/>
              </a:rPr>
              <a:t>uključujući</a:t>
            </a:r>
            <a:r>
              <a:rPr lang="en-US" sz="1800" dirty="0">
                <a:latin typeface="+mj-lt"/>
              </a:rPr>
              <a:t> </a:t>
            </a:r>
            <a:r>
              <a:rPr lang="en-US" sz="1800" dirty="0" err="1">
                <a:latin typeface="+mj-lt"/>
              </a:rPr>
              <a:t>sprječavanje</a:t>
            </a:r>
            <a:r>
              <a:rPr lang="en-US" sz="1800" dirty="0">
                <a:latin typeface="+mj-lt"/>
              </a:rPr>
              <a:t> </a:t>
            </a:r>
            <a:r>
              <a:rPr lang="en-US" sz="1800" dirty="0" err="1">
                <a:latin typeface="+mj-lt"/>
              </a:rPr>
              <a:t>nastanka</a:t>
            </a:r>
            <a:r>
              <a:rPr lang="en-US" sz="1800" dirty="0">
                <a:latin typeface="+mj-lt"/>
              </a:rPr>
              <a:t> </a:t>
            </a:r>
            <a:r>
              <a:rPr lang="en-US" sz="1800" dirty="0" err="1">
                <a:latin typeface="+mj-lt"/>
              </a:rPr>
              <a:t>otpada</a:t>
            </a:r>
            <a:r>
              <a:rPr lang="en-US" sz="1800" dirty="0">
                <a:latin typeface="+mj-lt"/>
              </a:rPr>
              <a:t> i </a:t>
            </a:r>
            <a:r>
              <a:rPr lang="en-US" sz="1800" dirty="0" err="1">
                <a:latin typeface="+mj-lt"/>
              </a:rPr>
              <a:t>recikliranje</a:t>
            </a:r>
            <a:r>
              <a:rPr lang="en-US" sz="1800" dirty="0">
                <a:latin typeface="+mj-lt"/>
              </a:rPr>
              <a:t>, </a:t>
            </a:r>
            <a:r>
              <a:rPr lang="en-US" sz="1800" dirty="0" err="1">
                <a:latin typeface="+mj-lt"/>
              </a:rPr>
              <a:t>značajne</a:t>
            </a:r>
            <a:r>
              <a:rPr lang="en-US" sz="1800" dirty="0">
                <a:latin typeface="+mj-lt"/>
              </a:rPr>
              <a:t> </a:t>
            </a:r>
            <a:r>
              <a:rPr lang="en-US" sz="1800" dirty="0" err="1">
                <a:latin typeface="+mj-lt"/>
              </a:rPr>
              <a:t>neučinkovitosti</a:t>
            </a:r>
            <a:r>
              <a:rPr lang="en-US" sz="1800" dirty="0">
                <a:latin typeface="+mj-lt"/>
              </a:rPr>
              <a:t> u </a:t>
            </a:r>
            <a:r>
              <a:rPr lang="en-US" sz="1800" dirty="0" err="1">
                <a:latin typeface="+mj-lt"/>
              </a:rPr>
              <a:t>korištenju</a:t>
            </a:r>
            <a:r>
              <a:rPr lang="en-US" sz="1800" dirty="0">
                <a:latin typeface="+mj-lt"/>
              </a:rPr>
              <a:t> </a:t>
            </a:r>
            <a:r>
              <a:rPr lang="en-US" sz="1800" dirty="0" err="1">
                <a:latin typeface="+mj-lt"/>
              </a:rPr>
              <a:t>materijala</a:t>
            </a:r>
            <a:r>
              <a:rPr lang="en-US" sz="1800" dirty="0">
                <a:latin typeface="+mj-lt"/>
              </a:rPr>
              <a:t> </a:t>
            </a:r>
            <a:r>
              <a:rPr lang="en-US" sz="1800" dirty="0" err="1">
                <a:latin typeface="+mj-lt"/>
              </a:rPr>
              <a:t>ili</a:t>
            </a:r>
            <a:r>
              <a:rPr lang="en-US" sz="1800" dirty="0">
                <a:latin typeface="+mj-lt"/>
              </a:rPr>
              <a:t> u </a:t>
            </a:r>
            <a:r>
              <a:rPr lang="en-US" sz="1800" dirty="0" err="1">
                <a:latin typeface="+mj-lt"/>
              </a:rPr>
              <a:t>izravnom</a:t>
            </a:r>
            <a:r>
              <a:rPr lang="en-US" sz="1800" dirty="0">
                <a:latin typeface="+mj-lt"/>
              </a:rPr>
              <a:t> </a:t>
            </a:r>
            <a:r>
              <a:rPr lang="en-US" sz="1800" dirty="0" err="1">
                <a:latin typeface="+mj-lt"/>
              </a:rPr>
              <a:t>ili</a:t>
            </a:r>
            <a:r>
              <a:rPr lang="en-US" sz="1800" dirty="0">
                <a:latin typeface="+mj-lt"/>
              </a:rPr>
              <a:t> </a:t>
            </a:r>
            <a:r>
              <a:rPr lang="en-US" sz="1800" dirty="0" err="1">
                <a:latin typeface="+mj-lt"/>
              </a:rPr>
              <a:t>neizravnom</a:t>
            </a:r>
            <a:r>
              <a:rPr lang="en-US" sz="1800" dirty="0">
                <a:latin typeface="+mj-lt"/>
              </a:rPr>
              <a:t> </a:t>
            </a:r>
            <a:r>
              <a:rPr lang="en-US" sz="1800" dirty="0" err="1">
                <a:latin typeface="+mj-lt"/>
              </a:rPr>
              <a:t>korištenju</a:t>
            </a:r>
            <a:r>
              <a:rPr lang="en-US" sz="1800" dirty="0">
                <a:latin typeface="+mj-lt"/>
              </a:rPr>
              <a:t> </a:t>
            </a:r>
            <a:r>
              <a:rPr lang="en-US" sz="1800" dirty="0" err="1">
                <a:latin typeface="+mj-lt"/>
              </a:rPr>
              <a:t>prirodnih</a:t>
            </a:r>
            <a:r>
              <a:rPr lang="en-US" sz="1800" dirty="0">
                <a:latin typeface="+mj-lt"/>
              </a:rPr>
              <a:t> </a:t>
            </a:r>
            <a:r>
              <a:rPr lang="en-US" sz="1800" dirty="0" err="1">
                <a:latin typeface="+mj-lt"/>
              </a:rPr>
              <a:t>resursa</a:t>
            </a:r>
            <a:r>
              <a:rPr lang="en-US" sz="1800" dirty="0">
                <a:latin typeface="+mj-lt"/>
              </a:rPr>
              <a:t>, </a:t>
            </a:r>
            <a:r>
              <a:rPr lang="en-US" sz="1800" dirty="0" err="1">
                <a:latin typeface="+mj-lt"/>
              </a:rPr>
              <a:t>ili</a:t>
            </a:r>
            <a:r>
              <a:rPr lang="en-US" sz="1800" dirty="0">
                <a:latin typeface="+mj-lt"/>
              </a:rPr>
              <a:t> </a:t>
            </a:r>
            <a:r>
              <a:rPr lang="en-US" sz="1800" dirty="0" err="1">
                <a:latin typeface="+mj-lt"/>
              </a:rPr>
              <a:t>ako</a:t>
            </a:r>
            <a:r>
              <a:rPr lang="en-US" sz="1800" dirty="0">
                <a:latin typeface="+mj-lt"/>
              </a:rPr>
              <a:t> </a:t>
            </a:r>
            <a:r>
              <a:rPr lang="en-US" sz="1800" dirty="0" err="1">
                <a:latin typeface="+mj-lt"/>
              </a:rPr>
              <a:t>značajno</a:t>
            </a:r>
            <a:r>
              <a:rPr lang="en-US" sz="1800" dirty="0">
                <a:latin typeface="+mj-lt"/>
              </a:rPr>
              <a:t> </a:t>
            </a:r>
            <a:r>
              <a:rPr lang="en-US" sz="1800" dirty="0" err="1">
                <a:latin typeface="+mj-lt"/>
              </a:rPr>
              <a:t>povećava</a:t>
            </a:r>
            <a:r>
              <a:rPr lang="en-US" sz="1800" dirty="0">
                <a:latin typeface="+mj-lt"/>
              </a:rPr>
              <a:t> </a:t>
            </a:r>
            <a:r>
              <a:rPr lang="en-US" sz="1800" dirty="0" err="1">
                <a:latin typeface="+mj-lt"/>
              </a:rPr>
              <a:t>proizvodnju</a:t>
            </a:r>
            <a:r>
              <a:rPr lang="en-US" sz="1800" dirty="0">
                <a:latin typeface="+mj-lt"/>
              </a:rPr>
              <a:t>, </a:t>
            </a:r>
            <a:r>
              <a:rPr lang="en-US" sz="1800" dirty="0" err="1">
                <a:latin typeface="+mj-lt"/>
              </a:rPr>
              <a:t>spaljivanje</a:t>
            </a:r>
            <a:r>
              <a:rPr lang="en-US" sz="1800" dirty="0">
                <a:latin typeface="+mj-lt"/>
              </a:rPr>
              <a:t> </a:t>
            </a:r>
            <a:r>
              <a:rPr lang="en-US" sz="1800" dirty="0" err="1">
                <a:latin typeface="+mj-lt"/>
              </a:rPr>
              <a:t>ili</a:t>
            </a:r>
            <a:r>
              <a:rPr lang="en-US" sz="1800" dirty="0">
                <a:latin typeface="+mj-lt"/>
              </a:rPr>
              <a:t> </a:t>
            </a:r>
            <a:r>
              <a:rPr lang="en-US" sz="1800" dirty="0" err="1">
                <a:latin typeface="+mj-lt"/>
              </a:rPr>
              <a:t>zbrinjavanje</a:t>
            </a:r>
            <a:r>
              <a:rPr lang="en-US" sz="1800" dirty="0">
                <a:latin typeface="+mj-lt"/>
              </a:rPr>
              <a:t> </a:t>
            </a:r>
            <a:r>
              <a:rPr lang="en-US" sz="1800" dirty="0" err="1">
                <a:latin typeface="+mj-lt"/>
              </a:rPr>
              <a:t>otpada</a:t>
            </a:r>
            <a:r>
              <a:rPr lang="en-US" sz="1800" dirty="0">
                <a:latin typeface="+mj-lt"/>
              </a:rPr>
              <a:t>, </a:t>
            </a:r>
            <a:r>
              <a:rPr lang="en-US" sz="1800" dirty="0" err="1">
                <a:latin typeface="+mj-lt"/>
              </a:rPr>
              <a:t>ili</a:t>
            </a:r>
            <a:r>
              <a:rPr lang="en-US" sz="1800" dirty="0">
                <a:latin typeface="+mj-lt"/>
              </a:rPr>
              <a:t> </a:t>
            </a:r>
            <a:r>
              <a:rPr lang="en-US" sz="1800" dirty="0" err="1">
                <a:latin typeface="+mj-lt"/>
              </a:rPr>
              <a:t>ako</a:t>
            </a:r>
            <a:r>
              <a:rPr lang="en-US" sz="1800" dirty="0">
                <a:latin typeface="+mj-lt"/>
              </a:rPr>
              <a:t> </a:t>
            </a:r>
            <a:r>
              <a:rPr lang="en-US" sz="1800" dirty="0" err="1">
                <a:latin typeface="+mj-lt"/>
              </a:rPr>
              <a:t>dugotrajno</a:t>
            </a:r>
            <a:r>
              <a:rPr lang="en-US" sz="1800" dirty="0">
                <a:latin typeface="+mj-lt"/>
              </a:rPr>
              <a:t> </a:t>
            </a:r>
            <a:r>
              <a:rPr lang="en-US" sz="1800" dirty="0" err="1">
                <a:latin typeface="+mj-lt"/>
              </a:rPr>
              <a:t>odlaganje</a:t>
            </a:r>
            <a:r>
              <a:rPr lang="en-US" sz="1800" dirty="0">
                <a:latin typeface="+mj-lt"/>
              </a:rPr>
              <a:t> </a:t>
            </a:r>
            <a:r>
              <a:rPr lang="en-US" sz="1800" dirty="0" err="1">
                <a:latin typeface="+mj-lt"/>
              </a:rPr>
              <a:t>otpada</a:t>
            </a:r>
            <a:r>
              <a:rPr lang="en-US" sz="1800" dirty="0">
                <a:latin typeface="+mj-lt"/>
              </a:rPr>
              <a:t> </a:t>
            </a:r>
            <a:r>
              <a:rPr lang="en-US" sz="1800" dirty="0" err="1">
                <a:latin typeface="+mj-lt"/>
              </a:rPr>
              <a:t>može</a:t>
            </a:r>
            <a:r>
              <a:rPr lang="en-US" sz="1800" dirty="0">
                <a:latin typeface="+mj-lt"/>
              </a:rPr>
              <a:t> </a:t>
            </a:r>
            <a:r>
              <a:rPr lang="en-US" sz="1800" dirty="0" err="1">
                <a:latin typeface="+mj-lt"/>
              </a:rPr>
              <a:t>uzrokovati</a:t>
            </a:r>
            <a:r>
              <a:rPr lang="en-US" sz="1800" dirty="0">
                <a:latin typeface="+mj-lt"/>
              </a:rPr>
              <a:t> </a:t>
            </a:r>
            <a:r>
              <a:rPr lang="en-US" sz="1800" dirty="0" err="1">
                <a:latin typeface="+mj-lt"/>
              </a:rPr>
              <a:t>značajnu</a:t>
            </a:r>
            <a:r>
              <a:rPr lang="en-US" sz="1800" dirty="0">
                <a:latin typeface="+mj-lt"/>
              </a:rPr>
              <a:t> i </a:t>
            </a:r>
            <a:r>
              <a:rPr lang="en-US" sz="1800" dirty="0" err="1">
                <a:latin typeface="+mj-lt"/>
              </a:rPr>
              <a:t>dugoročnu</a:t>
            </a:r>
            <a:r>
              <a:rPr lang="en-US" sz="1800" dirty="0">
                <a:latin typeface="+mj-lt"/>
              </a:rPr>
              <a:t> </a:t>
            </a:r>
            <a:r>
              <a:rPr lang="en-US" sz="1800" dirty="0" err="1">
                <a:latin typeface="+mj-lt"/>
              </a:rPr>
              <a:t>štetu</a:t>
            </a:r>
            <a:r>
              <a:rPr lang="en-US" sz="1800" dirty="0">
                <a:latin typeface="+mj-lt"/>
              </a:rPr>
              <a:t> </a:t>
            </a:r>
            <a:r>
              <a:rPr lang="en-US" sz="1800" dirty="0" err="1">
                <a:latin typeface="+mj-lt"/>
              </a:rPr>
              <a:t>okolišu</a:t>
            </a:r>
            <a:r>
              <a:rPr lang="en-US" sz="1800" dirty="0">
                <a:latin typeface="+mj-lt"/>
              </a:rPr>
              <a:t>;</a:t>
            </a:r>
          </a:p>
          <a:p>
            <a:pPr marL="342900" indent="-342900">
              <a:buFont typeface="+mj-lt"/>
              <a:buAutoNum type="arabicPeriod"/>
            </a:pPr>
            <a:r>
              <a:rPr lang="en-US" sz="1800" b="1" dirty="0" err="1">
                <a:latin typeface="+mj-lt"/>
              </a:rPr>
              <a:t>sprječavanju</a:t>
            </a:r>
            <a:r>
              <a:rPr lang="en-US" sz="1800" b="1" dirty="0">
                <a:latin typeface="+mj-lt"/>
              </a:rPr>
              <a:t> i </a:t>
            </a:r>
            <a:r>
              <a:rPr lang="en-US" sz="1800" b="1" dirty="0" err="1">
                <a:latin typeface="+mj-lt"/>
              </a:rPr>
              <a:t>kontroli</a:t>
            </a:r>
            <a:r>
              <a:rPr lang="en-US" sz="1800" b="1" dirty="0">
                <a:latin typeface="+mj-lt"/>
              </a:rPr>
              <a:t> </a:t>
            </a:r>
            <a:r>
              <a:rPr lang="en-US" sz="1800" b="1" dirty="0" err="1">
                <a:latin typeface="+mj-lt"/>
              </a:rPr>
              <a:t>onečišćenja</a:t>
            </a:r>
            <a:r>
              <a:rPr lang="en-US" sz="1800" b="1" dirty="0">
                <a:latin typeface="+mj-lt"/>
              </a:rPr>
              <a:t> </a:t>
            </a:r>
            <a:r>
              <a:rPr lang="en-US" sz="1800" dirty="0" err="1">
                <a:latin typeface="+mj-lt"/>
              </a:rPr>
              <a:t>ako</a:t>
            </a:r>
            <a:r>
              <a:rPr lang="en-US" sz="1800" dirty="0">
                <a:latin typeface="+mj-lt"/>
              </a:rPr>
              <a:t> </a:t>
            </a:r>
            <a:r>
              <a:rPr lang="en-US" sz="1800" dirty="0" err="1">
                <a:latin typeface="+mj-lt"/>
              </a:rPr>
              <a:t>dovodi</a:t>
            </a:r>
            <a:r>
              <a:rPr lang="en-US" sz="1800" dirty="0">
                <a:latin typeface="+mj-lt"/>
              </a:rPr>
              <a:t> do </a:t>
            </a:r>
            <a:r>
              <a:rPr lang="en-US" sz="1800" dirty="0" err="1">
                <a:latin typeface="+mj-lt"/>
              </a:rPr>
              <a:t>značajnog</a:t>
            </a:r>
            <a:r>
              <a:rPr lang="en-US" sz="1800" dirty="0">
                <a:latin typeface="+mj-lt"/>
              </a:rPr>
              <a:t> </a:t>
            </a:r>
            <a:r>
              <a:rPr lang="en-US" sz="1800" dirty="0" err="1">
                <a:latin typeface="+mj-lt"/>
              </a:rPr>
              <a:t>povećanja</a:t>
            </a:r>
            <a:r>
              <a:rPr lang="en-US" sz="1800" dirty="0">
                <a:latin typeface="+mj-lt"/>
              </a:rPr>
              <a:t> </a:t>
            </a:r>
            <a:r>
              <a:rPr lang="en-US" sz="1800" dirty="0" err="1">
                <a:latin typeface="+mj-lt"/>
              </a:rPr>
              <a:t>emisije</a:t>
            </a:r>
            <a:r>
              <a:rPr lang="en-US" sz="1800" dirty="0">
                <a:latin typeface="+mj-lt"/>
              </a:rPr>
              <a:t> </a:t>
            </a:r>
            <a:r>
              <a:rPr lang="en-US" sz="1800" dirty="0" err="1">
                <a:latin typeface="+mj-lt"/>
              </a:rPr>
              <a:t>onečišćujućih</a:t>
            </a:r>
            <a:r>
              <a:rPr lang="en-US" sz="1800" dirty="0">
                <a:latin typeface="+mj-lt"/>
              </a:rPr>
              <a:t> </a:t>
            </a:r>
            <a:r>
              <a:rPr lang="en-US" sz="1800" dirty="0" err="1">
                <a:latin typeface="+mj-lt"/>
              </a:rPr>
              <a:t>tvari</a:t>
            </a:r>
            <a:r>
              <a:rPr lang="en-US" sz="1800" dirty="0">
                <a:latin typeface="+mj-lt"/>
              </a:rPr>
              <a:t> u </a:t>
            </a:r>
            <a:r>
              <a:rPr lang="en-US" sz="1800" dirty="0" err="1">
                <a:latin typeface="+mj-lt"/>
              </a:rPr>
              <a:t>zrak</a:t>
            </a:r>
            <a:r>
              <a:rPr lang="en-US" sz="1800" dirty="0">
                <a:latin typeface="+mj-lt"/>
              </a:rPr>
              <a:t>, </a:t>
            </a:r>
            <a:r>
              <a:rPr lang="en-US" sz="1800" dirty="0" err="1">
                <a:latin typeface="+mj-lt"/>
              </a:rPr>
              <a:t>vodu</a:t>
            </a:r>
            <a:r>
              <a:rPr lang="en-US" sz="1800" dirty="0">
                <a:latin typeface="+mj-lt"/>
              </a:rPr>
              <a:t> </a:t>
            </a:r>
            <a:r>
              <a:rPr lang="en-US" sz="1800" dirty="0" err="1">
                <a:latin typeface="+mj-lt"/>
              </a:rPr>
              <a:t>ili</a:t>
            </a:r>
            <a:r>
              <a:rPr lang="en-US" sz="1800" dirty="0">
                <a:latin typeface="+mj-lt"/>
              </a:rPr>
              <a:t> </a:t>
            </a:r>
            <a:r>
              <a:rPr lang="en-US" sz="1800" dirty="0" err="1">
                <a:latin typeface="+mj-lt"/>
              </a:rPr>
              <a:t>zemljište</a:t>
            </a:r>
            <a:r>
              <a:rPr lang="en-US" sz="1800" dirty="0">
                <a:latin typeface="+mj-lt"/>
              </a:rPr>
              <a:t>;</a:t>
            </a:r>
          </a:p>
          <a:p>
            <a:pPr marL="342900" indent="-342900">
              <a:buFont typeface="+mj-lt"/>
              <a:buAutoNum type="arabicPeriod"/>
            </a:pPr>
            <a:r>
              <a:rPr lang="en-US" sz="1800" b="1" dirty="0" err="1">
                <a:latin typeface="+mj-lt"/>
              </a:rPr>
              <a:t>zaštiti</a:t>
            </a:r>
            <a:r>
              <a:rPr lang="en-US" sz="1800" b="1" dirty="0">
                <a:latin typeface="+mj-lt"/>
              </a:rPr>
              <a:t> i </a:t>
            </a:r>
            <a:r>
              <a:rPr lang="en-US" sz="1800" b="1" dirty="0" err="1">
                <a:latin typeface="+mj-lt"/>
              </a:rPr>
              <a:t>obnovi</a:t>
            </a:r>
            <a:r>
              <a:rPr lang="en-US" sz="1800" b="1" dirty="0">
                <a:latin typeface="+mj-lt"/>
              </a:rPr>
              <a:t> </a:t>
            </a:r>
            <a:r>
              <a:rPr lang="en-US" sz="1800" b="1" dirty="0" err="1">
                <a:latin typeface="+mj-lt"/>
              </a:rPr>
              <a:t>biološke</a:t>
            </a:r>
            <a:r>
              <a:rPr lang="en-US" sz="1800" b="1" dirty="0">
                <a:latin typeface="+mj-lt"/>
              </a:rPr>
              <a:t> </a:t>
            </a:r>
            <a:r>
              <a:rPr lang="en-US" sz="1800" b="1" dirty="0" err="1">
                <a:latin typeface="+mj-lt"/>
              </a:rPr>
              <a:t>raznolikosti</a:t>
            </a:r>
            <a:r>
              <a:rPr lang="en-US" sz="1800" b="1" dirty="0">
                <a:latin typeface="+mj-lt"/>
              </a:rPr>
              <a:t> i </a:t>
            </a:r>
            <a:r>
              <a:rPr lang="en-US" sz="1800" b="1" dirty="0" err="1">
                <a:latin typeface="+mj-lt"/>
              </a:rPr>
              <a:t>ekosustava</a:t>
            </a:r>
            <a:r>
              <a:rPr lang="en-US" sz="1800" b="1" dirty="0">
                <a:latin typeface="+mj-lt"/>
              </a:rPr>
              <a:t> </a:t>
            </a:r>
            <a:r>
              <a:rPr lang="en-US" sz="1800" dirty="0" err="1">
                <a:latin typeface="+mj-lt"/>
              </a:rPr>
              <a:t>ako</a:t>
            </a:r>
            <a:r>
              <a:rPr lang="en-US" sz="1800" dirty="0">
                <a:latin typeface="+mj-lt"/>
              </a:rPr>
              <a:t> je </a:t>
            </a:r>
            <a:r>
              <a:rPr lang="en-US" sz="1800" dirty="0" err="1">
                <a:latin typeface="+mj-lt"/>
              </a:rPr>
              <a:t>značajno</a:t>
            </a:r>
            <a:r>
              <a:rPr lang="en-US" sz="1800" dirty="0">
                <a:latin typeface="+mj-lt"/>
              </a:rPr>
              <a:t> </a:t>
            </a:r>
            <a:r>
              <a:rPr lang="en-US" sz="1800" dirty="0" err="1">
                <a:latin typeface="+mj-lt"/>
              </a:rPr>
              <a:t>štetna</a:t>
            </a:r>
            <a:r>
              <a:rPr lang="en-US" sz="1800" dirty="0">
                <a:latin typeface="+mj-lt"/>
              </a:rPr>
              <a:t> </a:t>
            </a:r>
            <a:r>
              <a:rPr lang="en-US" sz="1800" dirty="0" err="1">
                <a:latin typeface="+mj-lt"/>
              </a:rPr>
              <a:t>za</a:t>
            </a:r>
            <a:r>
              <a:rPr lang="en-US" sz="1800" dirty="0">
                <a:latin typeface="+mj-lt"/>
              </a:rPr>
              <a:t> dobro </a:t>
            </a:r>
            <a:r>
              <a:rPr lang="en-US" sz="1800" dirty="0" err="1">
                <a:latin typeface="+mj-lt"/>
              </a:rPr>
              <a:t>stanje</a:t>
            </a:r>
            <a:r>
              <a:rPr lang="en-US" sz="1800" dirty="0">
                <a:latin typeface="+mj-lt"/>
              </a:rPr>
              <a:t> i </a:t>
            </a:r>
            <a:r>
              <a:rPr lang="en-US" sz="1800" dirty="0" err="1">
                <a:latin typeface="+mj-lt"/>
              </a:rPr>
              <a:t>otpornost</a:t>
            </a:r>
            <a:r>
              <a:rPr lang="en-US" sz="1800" dirty="0">
                <a:latin typeface="+mj-lt"/>
              </a:rPr>
              <a:t> </a:t>
            </a:r>
            <a:r>
              <a:rPr lang="en-US" sz="1800" dirty="0" err="1">
                <a:latin typeface="+mj-lt"/>
              </a:rPr>
              <a:t>ekosustava</a:t>
            </a:r>
            <a:r>
              <a:rPr lang="en-US" sz="1800" dirty="0">
                <a:latin typeface="+mj-lt"/>
              </a:rPr>
              <a:t> </a:t>
            </a:r>
            <a:r>
              <a:rPr lang="en-US" sz="1800" dirty="0" err="1">
                <a:latin typeface="+mj-lt"/>
              </a:rPr>
              <a:t>ili</a:t>
            </a:r>
            <a:r>
              <a:rPr lang="en-US" sz="1800" dirty="0">
                <a:latin typeface="+mj-lt"/>
              </a:rPr>
              <a:t> </a:t>
            </a:r>
            <a:r>
              <a:rPr lang="en-US" sz="1800" dirty="0" err="1">
                <a:latin typeface="+mj-lt"/>
              </a:rPr>
              <a:t>štetna</a:t>
            </a:r>
            <a:r>
              <a:rPr lang="en-US" sz="1800" dirty="0">
                <a:latin typeface="+mj-lt"/>
              </a:rPr>
              <a:t> </a:t>
            </a:r>
            <a:r>
              <a:rPr lang="en-US" sz="1800" dirty="0" err="1">
                <a:latin typeface="+mj-lt"/>
              </a:rPr>
              <a:t>za</a:t>
            </a:r>
            <a:r>
              <a:rPr lang="en-US" sz="1800" dirty="0">
                <a:latin typeface="+mj-lt"/>
              </a:rPr>
              <a:t> status </a:t>
            </a:r>
            <a:r>
              <a:rPr lang="en-US" sz="1800" dirty="0" err="1">
                <a:latin typeface="+mj-lt"/>
              </a:rPr>
              <a:t>očuvanja</a:t>
            </a:r>
            <a:r>
              <a:rPr lang="en-US" sz="1800" dirty="0">
                <a:latin typeface="+mj-lt"/>
              </a:rPr>
              <a:t> </a:t>
            </a:r>
            <a:r>
              <a:rPr lang="en-US" sz="1800" dirty="0" err="1">
                <a:latin typeface="+mj-lt"/>
              </a:rPr>
              <a:t>staništa</a:t>
            </a:r>
            <a:r>
              <a:rPr lang="en-US" sz="1800" dirty="0">
                <a:latin typeface="+mj-lt"/>
              </a:rPr>
              <a:t> i </a:t>
            </a:r>
            <a:r>
              <a:rPr lang="en-US" sz="1800" dirty="0" err="1">
                <a:latin typeface="+mj-lt"/>
              </a:rPr>
              <a:t>vrsta</a:t>
            </a:r>
            <a:r>
              <a:rPr lang="en-US" sz="1800" dirty="0">
                <a:latin typeface="+mj-lt"/>
              </a:rPr>
              <a:t>, </a:t>
            </a:r>
            <a:r>
              <a:rPr lang="en-US" sz="1800" dirty="0" err="1">
                <a:latin typeface="+mj-lt"/>
              </a:rPr>
              <a:t>uključujući</a:t>
            </a:r>
            <a:r>
              <a:rPr lang="en-US" sz="1800" dirty="0">
                <a:latin typeface="+mj-lt"/>
              </a:rPr>
              <a:t> one od </a:t>
            </a:r>
            <a:r>
              <a:rPr lang="en-US" sz="1800" dirty="0" err="1">
                <a:latin typeface="+mj-lt"/>
              </a:rPr>
              <a:t>interesa</a:t>
            </a:r>
            <a:r>
              <a:rPr lang="en-US" sz="1800" dirty="0">
                <a:latin typeface="+mj-lt"/>
              </a:rPr>
              <a:t> </a:t>
            </a:r>
            <a:r>
              <a:rPr lang="en-US" sz="1800" dirty="0" err="1">
                <a:latin typeface="+mj-lt"/>
              </a:rPr>
              <a:t>Unije</a:t>
            </a:r>
            <a:r>
              <a:rPr lang="en-US" sz="1800" dirty="0">
                <a:latin typeface="+mj-lt"/>
              </a:rPr>
              <a:t>.</a:t>
            </a:r>
          </a:p>
          <a:p>
            <a:pPr marL="0" indent="0" algn="ctr">
              <a:buNone/>
            </a:pPr>
            <a:r>
              <a:rPr lang="en-US" sz="1800" i="1" dirty="0" err="1"/>
              <a:t>Procjena</a:t>
            </a:r>
            <a:r>
              <a:rPr lang="en-US" sz="1800" i="1" dirty="0"/>
              <a:t> DNSH </a:t>
            </a:r>
            <a:r>
              <a:rPr lang="en-US" sz="1800" i="1" err="1"/>
              <a:t>za</a:t>
            </a:r>
            <a:r>
              <a:rPr lang="en-US" sz="1800" i="1"/>
              <a:t> mjeru: </a:t>
            </a:r>
            <a:r>
              <a:rPr lang="hr-HR" sz="1800" i="1" dirty="0"/>
              <a:t>Mjera je usmjerena na jačanje kapaciteta, istraživanje tržišta, testiranje, ulaganja u pilot serije proizvoda. </a:t>
            </a:r>
            <a:r>
              <a:rPr lang="en-US" sz="1800" i="1" dirty="0" err="1"/>
              <a:t>Zbog</a:t>
            </a:r>
            <a:r>
              <a:rPr lang="en-US" sz="1800" i="1" dirty="0"/>
              <a:t> </a:t>
            </a:r>
            <a:r>
              <a:rPr lang="en-US" sz="1800" i="1" dirty="0" err="1"/>
              <a:t>svoje</a:t>
            </a:r>
            <a:r>
              <a:rPr lang="en-US" sz="1800" i="1" dirty="0"/>
              <a:t> </a:t>
            </a:r>
            <a:r>
              <a:rPr lang="en-US" sz="1800" i="1" dirty="0" err="1"/>
              <a:t>prirode</a:t>
            </a:r>
            <a:r>
              <a:rPr lang="en-US" sz="1800" i="1" dirty="0"/>
              <a:t> </a:t>
            </a:r>
            <a:r>
              <a:rPr lang="en-US" sz="1800" i="1" dirty="0" err="1"/>
              <a:t>mjera</a:t>
            </a:r>
            <a:r>
              <a:rPr lang="en-US" sz="1800" i="1" dirty="0"/>
              <a:t> </a:t>
            </a:r>
            <a:r>
              <a:rPr lang="en-US" sz="1800" i="1" dirty="0" err="1"/>
              <a:t>nema</a:t>
            </a:r>
            <a:r>
              <a:rPr lang="en-US" sz="1800" i="1" dirty="0"/>
              <a:t> </a:t>
            </a:r>
            <a:r>
              <a:rPr lang="en-US" sz="1800" i="1" dirty="0" err="1"/>
              <a:t>predvidivi</a:t>
            </a:r>
            <a:r>
              <a:rPr lang="en-US" sz="1800" i="1" dirty="0"/>
              <a:t> </a:t>
            </a:r>
            <a:r>
              <a:rPr lang="en-US" sz="1800" i="1" dirty="0" err="1"/>
              <a:t>učinak</a:t>
            </a:r>
            <a:r>
              <a:rPr lang="en-US" sz="1800" i="1" dirty="0"/>
              <a:t> </a:t>
            </a:r>
            <a:r>
              <a:rPr lang="en-US" sz="1800" i="1" dirty="0" err="1"/>
              <a:t>na</a:t>
            </a:r>
            <a:r>
              <a:rPr lang="en-US" sz="1800" i="1" dirty="0"/>
              <a:t> </a:t>
            </a:r>
            <a:r>
              <a:rPr lang="en-US" sz="1800" i="1" dirty="0" err="1"/>
              <a:t>okolišni</a:t>
            </a:r>
            <a:r>
              <a:rPr lang="en-US" sz="1800" i="1" dirty="0"/>
              <a:t> </a:t>
            </a:r>
            <a:r>
              <a:rPr lang="en-US" sz="1800" i="1" dirty="0" err="1"/>
              <a:t>cilj</a:t>
            </a:r>
            <a:r>
              <a:rPr lang="en-US" sz="1800" i="1" dirty="0"/>
              <a:t> </a:t>
            </a:r>
            <a:r>
              <a:rPr lang="en-US" sz="1800" i="1" dirty="0" err="1"/>
              <a:t>ili</a:t>
            </a:r>
            <a:r>
              <a:rPr lang="en-US" sz="1800" i="1" dirty="0"/>
              <a:t> je </a:t>
            </a:r>
            <a:r>
              <a:rPr lang="en-US" sz="1800" i="1" dirty="0" err="1"/>
              <a:t>taj</a:t>
            </a:r>
            <a:r>
              <a:rPr lang="en-US" sz="1800" i="1" dirty="0"/>
              <a:t> </a:t>
            </a:r>
            <a:r>
              <a:rPr lang="en-US" sz="1800" i="1" dirty="0" err="1"/>
              <a:t>učinak</a:t>
            </a:r>
            <a:r>
              <a:rPr lang="en-US" sz="1800" i="1" dirty="0"/>
              <a:t> </a:t>
            </a:r>
            <a:r>
              <a:rPr lang="en-US" sz="1800" i="1" dirty="0" err="1"/>
              <a:t>neznatan</a:t>
            </a:r>
            <a:r>
              <a:rPr lang="en-US" sz="1800" i="1" dirty="0"/>
              <a:t>, </a:t>
            </a:r>
            <a:r>
              <a:rPr lang="en-US" sz="1800" i="1" dirty="0" err="1"/>
              <a:t>uzimajući</a:t>
            </a:r>
            <a:r>
              <a:rPr lang="en-US" sz="1800" i="1" dirty="0"/>
              <a:t> u </a:t>
            </a:r>
            <a:r>
              <a:rPr lang="en-US" sz="1800" i="1" dirty="0" err="1"/>
              <a:t>obzir</a:t>
            </a:r>
            <a:r>
              <a:rPr lang="en-US" sz="1800" i="1" dirty="0"/>
              <a:t> </a:t>
            </a:r>
            <a:r>
              <a:rPr lang="en-US" sz="1800" i="1" dirty="0" err="1"/>
              <a:t>izravne</a:t>
            </a:r>
            <a:r>
              <a:rPr lang="en-US" sz="1800" i="1" dirty="0"/>
              <a:t> i </a:t>
            </a:r>
            <a:r>
              <a:rPr lang="en-US" sz="1800" i="1" dirty="0" err="1"/>
              <a:t>primarne</a:t>
            </a:r>
            <a:r>
              <a:rPr lang="en-US" sz="1800" i="1" dirty="0"/>
              <a:t> </a:t>
            </a:r>
            <a:r>
              <a:rPr lang="en-US" sz="1800" i="1" dirty="0" err="1"/>
              <a:t>neizravne</a:t>
            </a:r>
            <a:r>
              <a:rPr lang="en-US" sz="1800" i="1" dirty="0"/>
              <a:t> </a:t>
            </a:r>
            <a:r>
              <a:rPr lang="en-US" sz="1800" i="1" dirty="0" err="1"/>
              <a:t>učinke</a:t>
            </a:r>
            <a:r>
              <a:rPr lang="en-US" sz="1800" i="1" dirty="0"/>
              <a:t> </a:t>
            </a:r>
            <a:r>
              <a:rPr lang="en-US" sz="1800" i="1" dirty="0" err="1"/>
              <a:t>mjere</a:t>
            </a:r>
            <a:r>
              <a:rPr lang="en-US" sz="1800" i="1" dirty="0"/>
              <a:t>, </a:t>
            </a:r>
            <a:r>
              <a:rPr lang="en-US" sz="1800" i="1" dirty="0" err="1"/>
              <a:t>te</a:t>
            </a:r>
            <a:r>
              <a:rPr lang="en-US" sz="1800" i="1" dirty="0"/>
              <a:t> se </a:t>
            </a:r>
            <a:r>
              <a:rPr lang="en-US" sz="1800" i="1" dirty="0" err="1"/>
              <a:t>stoga</a:t>
            </a:r>
            <a:r>
              <a:rPr lang="en-US" sz="1800" i="1" dirty="0"/>
              <a:t> </a:t>
            </a:r>
            <a:r>
              <a:rPr lang="en-US" sz="1800" i="1" dirty="0" err="1"/>
              <a:t>smatra</a:t>
            </a:r>
            <a:r>
              <a:rPr lang="en-US" sz="1800" i="1" dirty="0"/>
              <a:t> da je </a:t>
            </a:r>
            <a:r>
              <a:rPr lang="en-US" sz="1800" i="1" dirty="0" err="1"/>
              <a:t>usklađena</a:t>
            </a:r>
            <a:r>
              <a:rPr lang="en-US" sz="1800" i="1" dirty="0"/>
              <a:t> s </a:t>
            </a:r>
            <a:r>
              <a:rPr lang="en-US" sz="1800" i="1" dirty="0" err="1"/>
              <a:t>načelom</a:t>
            </a:r>
            <a:r>
              <a:rPr lang="en-US" sz="1800" i="1" dirty="0"/>
              <a:t> </a:t>
            </a:r>
            <a:r>
              <a:rPr lang="en-US" sz="1800" i="1" dirty="0" err="1"/>
              <a:t>nenanošenja</a:t>
            </a:r>
            <a:r>
              <a:rPr lang="en-US" sz="1800" i="1" dirty="0"/>
              <a:t> </a:t>
            </a:r>
            <a:r>
              <a:rPr lang="en-US" sz="1800" i="1" dirty="0" err="1"/>
              <a:t>bitne</a:t>
            </a:r>
            <a:r>
              <a:rPr lang="en-US" sz="1800" i="1" dirty="0"/>
              <a:t> </a:t>
            </a:r>
            <a:r>
              <a:rPr lang="en-US" sz="1800" i="1" dirty="0" err="1"/>
              <a:t>štete</a:t>
            </a:r>
            <a:r>
              <a:rPr lang="en-US" sz="1800" i="1" dirty="0"/>
              <a:t>.</a:t>
            </a:r>
          </a:p>
          <a:p>
            <a:pPr marL="0" indent="0">
              <a:buNone/>
            </a:pPr>
            <a:endParaRPr lang="en-US" sz="1800" dirty="0">
              <a:latin typeface="+mj-lt"/>
            </a:endParaRPr>
          </a:p>
          <a:p>
            <a:endParaRPr lang="en-US" sz="1800" dirty="0">
              <a:latin typeface="+mj-lt"/>
            </a:endParaRPr>
          </a:p>
        </p:txBody>
      </p:sp>
      <p:sp>
        <p:nvSpPr>
          <p:cNvPr id="4" name="Date Placeholder 3"/>
          <p:cNvSpPr>
            <a:spLocks noGrp="1"/>
          </p:cNvSpPr>
          <p:nvPr>
            <p:ph type="dt" sz="half" idx="10"/>
          </p:nvPr>
        </p:nvSpPr>
        <p:spPr/>
        <p:txBody>
          <a:bodyPr/>
          <a:lstStyle/>
          <a:p>
            <a:r>
              <a:rPr lang="sr-Latn-RS"/>
              <a:t>xx.03.2022.</a:t>
            </a:r>
            <a:endParaRPr lang="hr-HR"/>
          </a:p>
        </p:txBody>
      </p:sp>
      <p:sp>
        <p:nvSpPr>
          <p:cNvPr id="5" name="Slide Number Placeholder 4"/>
          <p:cNvSpPr>
            <a:spLocks noGrp="1"/>
          </p:cNvSpPr>
          <p:nvPr>
            <p:ph type="sldNum" sz="quarter" idx="12"/>
          </p:nvPr>
        </p:nvSpPr>
        <p:spPr/>
        <p:txBody>
          <a:bodyPr/>
          <a:lstStyle/>
          <a:p>
            <a:fld id="{CDE166CB-1D6B-4A02-9E82-4F91D1244FB4}" type="slidenum">
              <a:rPr lang="hr-HR" smtClean="0"/>
              <a:t>14</a:t>
            </a:fld>
            <a:endParaRPr lang="hr-HR"/>
          </a:p>
        </p:txBody>
      </p:sp>
      <p:sp>
        <p:nvSpPr>
          <p:cNvPr id="6" name="TextBox 5"/>
          <p:cNvSpPr txBox="1"/>
          <p:nvPr/>
        </p:nvSpPr>
        <p:spPr>
          <a:xfrm>
            <a:off x="358059" y="278208"/>
            <a:ext cx="11475882"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dirty="0">
                <a:latin typeface="+mj-lt"/>
              </a:rPr>
              <a:t>NAČELO </a:t>
            </a:r>
            <a:r>
              <a:rPr lang="en-US" sz="2400" b="1" dirty="0">
                <a:latin typeface="+mj-lt"/>
              </a:rPr>
              <a:t>“NE NANOSI BITNU ŠTETU” (DNSH)</a:t>
            </a:r>
          </a:p>
        </p:txBody>
      </p:sp>
      <p:pic>
        <p:nvPicPr>
          <p:cNvPr id="7" name="Picture 6"/>
          <p:cNvPicPr/>
          <p:nvPr/>
        </p:nvPicPr>
        <p:blipFill>
          <a:blip r:embed="rId2">
            <a:extLst>
              <a:ext uri="{28A0092B-C50C-407E-A947-70E740481C1C}">
                <a14:useLocalDpi xmlns:a14="http://schemas.microsoft.com/office/drawing/2010/main" val="0"/>
              </a:ext>
            </a:extLst>
          </a:blip>
          <a:srcRect/>
          <a:stretch>
            <a:fillRect/>
          </a:stretch>
        </p:blipFill>
        <p:spPr bwMode="auto">
          <a:xfrm>
            <a:off x="0" y="6113669"/>
            <a:ext cx="2558203" cy="757979"/>
          </a:xfrm>
          <a:prstGeom prst="rect">
            <a:avLst/>
          </a:prstGeom>
          <a:noFill/>
        </p:spPr>
      </p:pic>
      <p:pic>
        <p:nvPicPr>
          <p:cNvPr id="8" name="Slika 6">
            <a:extLst>
              <a:ext uri="{FF2B5EF4-FFF2-40B4-BE49-F238E27FC236}">
                <a16:creationId xmlns:a16="http://schemas.microsoft.com/office/drawing/2014/main" id="{33A561B1-4F79-4712-884A-8F77925B5D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73945" y="6257597"/>
            <a:ext cx="2136479" cy="474773"/>
          </a:xfrm>
          <a:prstGeom prst="rect">
            <a:avLst/>
          </a:prstGeom>
        </p:spPr>
      </p:pic>
    </p:spTree>
    <p:extLst>
      <p:ext uri="{BB962C8B-B14F-4D97-AF65-F5344CB8AC3E}">
        <p14:creationId xmlns:p14="http://schemas.microsoft.com/office/powerpoint/2010/main" val="3379082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0161" y="17743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30771" y="6100021"/>
            <a:ext cx="2558203" cy="757979"/>
          </a:xfrm>
          <a:prstGeom prst="rect">
            <a:avLst/>
          </a:prstGeom>
          <a:noFill/>
        </p:spPr>
      </p:pic>
      <p:sp>
        <p:nvSpPr>
          <p:cNvPr id="3" name="Rectangle 2"/>
          <p:cNvSpPr/>
          <p:nvPr/>
        </p:nvSpPr>
        <p:spPr>
          <a:xfrm>
            <a:off x="260060" y="883001"/>
            <a:ext cx="11635529" cy="4955203"/>
          </a:xfrm>
          <a:prstGeom prst="rect">
            <a:avLst/>
          </a:prstGeom>
        </p:spPr>
        <p:style>
          <a:lnRef idx="0">
            <a:scrgbClr r="0" g="0" b="0"/>
          </a:lnRef>
          <a:fillRef idx="1003">
            <a:schemeClr val="lt1"/>
          </a:fillRef>
          <a:effectRef idx="0">
            <a:scrgbClr r="0" g="0" b="0"/>
          </a:effectRef>
          <a:fontRef idx="major"/>
        </p:style>
        <p:txBody>
          <a:bodyPr wrap="square">
            <a:spAutoFit/>
          </a:bodyPr>
          <a:lstStyle/>
          <a:p>
            <a:pPr algn="just"/>
            <a:endParaRPr lang="en-US">
              <a:solidFill>
                <a:srgbClr val="FF0000"/>
              </a:solidFill>
            </a:endParaRPr>
          </a:p>
          <a:p>
            <a:pPr algn="just"/>
            <a:endParaRPr lang="en-US">
              <a:solidFill>
                <a:srgbClr val="FF0000"/>
              </a:solidFill>
            </a:endParaRPr>
          </a:p>
          <a:p>
            <a:pPr algn="just"/>
            <a:r>
              <a:rPr lang="en-US"/>
              <a:t>U skladu s predmetom Poziva prihvatljive su aktivnosti </a:t>
            </a:r>
            <a:r>
              <a:rPr lang="en-US" b="1"/>
              <a:t>namijenjene razvoju inovacija u predkomercijalnoj fazi (TRL 5 – TRL 8) </a:t>
            </a:r>
            <a:r>
              <a:rPr lang="en-US"/>
              <a:t>kroz podršku za </a:t>
            </a:r>
            <a:r>
              <a:rPr lang="en-US" b="1"/>
              <a:t>razvoj proizvoda</a:t>
            </a:r>
            <a:r>
              <a:rPr lang="en-US"/>
              <a:t>, </a:t>
            </a:r>
            <a:r>
              <a:rPr lang="en-US" b="1"/>
              <a:t>povećanje proizvodnih kapaciteta </a:t>
            </a:r>
            <a:r>
              <a:rPr lang="en-US"/>
              <a:t>i spremnosti poduzeća za </a:t>
            </a:r>
            <a:r>
              <a:rPr lang="en-US" b="1"/>
              <a:t>investicije</a:t>
            </a:r>
            <a:r>
              <a:rPr lang="en-US"/>
              <a:t>.</a:t>
            </a:r>
          </a:p>
          <a:p>
            <a:pPr algn="just"/>
            <a:endParaRPr lang="en-US"/>
          </a:p>
          <a:p>
            <a:pPr algn="just"/>
            <a:r>
              <a:rPr lang="en-US"/>
              <a:t>Prihvatljive aktivnosti koje se mogu financirati u okviru ovog Poziva uključuju:</a:t>
            </a:r>
          </a:p>
          <a:p>
            <a:pPr algn="just"/>
            <a:endParaRPr lang="en-US">
              <a:solidFill>
                <a:srgbClr val="FF0000"/>
              </a:solidFill>
            </a:endParaRPr>
          </a:p>
          <a:p>
            <a:pPr marL="285750" indent="-285750" algn="just">
              <a:buFont typeface="Arial" panose="020B0604020202020204" pitchFamily="34" charset="0"/>
              <a:buChar char="•"/>
            </a:pPr>
            <a:r>
              <a:rPr lang="en-US"/>
              <a:t>nadogradnju, osmišljavanje, provjeru izvedbe, validaciju tržišta ili tehnologije, ispitivanje, razvoj pilot-linija, zaštitu intelektualnog vlasništva i vanjske usluge usmjerene na razvoj inovativne ideje (proizvod, postupak, usluga itd.)</a:t>
            </a:r>
          </a:p>
          <a:p>
            <a:pPr marL="285750" indent="-285750" algn="just">
              <a:buFont typeface="Arial" panose="020B0604020202020204" pitchFamily="34" charset="0"/>
              <a:buChar char="•"/>
            </a:pPr>
            <a:endParaRPr lang="en-US"/>
          </a:p>
          <a:p>
            <a:pPr marL="285750" indent="-285750" algn="just">
              <a:buFont typeface="Arial" panose="020B0604020202020204" pitchFamily="34" charset="0"/>
              <a:buChar char="•"/>
            </a:pPr>
            <a:r>
              <a:rPr lang="en-US"/>
              <a:t>osposobljavanje o spremnosti za investicije pružatelja kojeg odabere prijavitelj. Usporedno s financiranjem, korisnici su </a:t>
            </a:r>
            <a:r>
              <a:rPr lang="en-US" b="1"/>
              <a:t>obvezni proći osposobljavanje </a:t>
            </a:r>
            <a:r>
              <a:rPr lang="en-US"/>
              <a:t>za specifične vještine za start-up tvrtke (kao što su upravljanje rizikom, strateško razmišljanje, sposobnost suočavanja s izazovima i zahtjevima različite prirode, vještine povezane s poslovnim planiranjem, planiranjem ljudskih resursa, potreba financiranja i sl.) u svrhu izgradnje kapaciteta i spremnosti za investicije.</a:t>
            </a:r>
            <a:endParaRPr lang="en-US" dirty="0"/>
          </a:p>
          <a:p>
            <a:pPr algn="just"/>
            <a:endParaRPr lang="en-US" dirty="0">
              <a:solidFill>
                <a:srgbClr val="FF0000"/>
              </a:solidFill>
            </a:endParaRPr>
          </a:p>
          <a:p>
            <a:pPr algn="ctr"/>
            <a:r>
              <a:rPr lang="pl-PL" dirty="0">
                <a:solidFill>
                  <a:srgbClr val="FF0000"/>
                </a:solidFill>
              </a:rPr>
              <a:t>Projektne aktivnosti trebaju završiti u roku od </a:t>
            </a:r>
            <a:r>
              <a:rPr lang="pl-PL" b="1" dirty="0">
                <a:solidFill>
                  <a:srgbClr val="FF0000"/>
                </a:solidFill>
              </a:rPr>
              <a:t>24 mjeseca. </a:t>
            </a:r>
            <a:endParaRPr lang="en-US" b="1" dirty="0">
              <a:solidFill>
                <a:srgbClr val="FF0000"/>
              </a:solidFill>
            </a:endParaRPr>
          </a:p>
          <a:p>
            <a:pPr marL="285750" indent="-285750" algn="just">
              <a:buFont typeface="Arial" panose="020B0604020202020204" pitchFamily="34" charset="0"/>
              <a:buChar char="•"/>
            </a:pPr>
            <a:endParaRPr lang="en-US" dirty="0">
              <a:latin typeface="+mj-lt"/>
            </a:endParaRPr>
          </a:p>
          <a:p>
            <a:pPr marL="285750" indent="-285750" algn="just">
              <a:buFont typeface="Arial" panose="020B0604020202020204" pitchFamily="34" charset="0"/>
              <a:buChar char="•"/>
            </a:pPr>
            <a:endParaRPr lang="en-US" sz="1000" dirty="0">
              <a:latin typeface="+mj-lt"/>
            </a:endParaRPr>
          </a:p>
        </p:txBody>
      </p:sp>
      <p:sp>
        <p:nvSpPr>
          <p:cNvPr id="4" name="TextBox 3"/>
          <p:cNvSpPr txBox="1"/>
          <p:nvPr/>
        </p:nvSpPr>
        <p:spPr>
          <a:xfrm>
            <a:off x="260060" y="421336"/>
            <a:ext cx="11635529"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PRIHVATLJIVE AKTIVNOSTI PROJEKTA</a:t>
            </a:r>
          </a:p>
        </p:txBody>
      </p:sp>
      <p:pic>
        <p:nvPicPr>
          <p:cNvPr id="7" name="Slika 6">
            <a:extLst>
              <a:ext uri="{FF2B5EF4-FFF2-40B4-BE49-F238E27FC236}">
                <a16:creationId xmlns:a16="http://schemas.microsoft.com/office/drawing/2014/main" id="{CDA85D37-87D4-4D07-A6FC-DB04966DE6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98846" y="6241623"/>
            <a:ext cx="2136479" cy="474773"/>
          </a:xfrm>
          <a:prstGeom prst="rect">
            <a:avLst/>
          </a:prstGeom>
        </p:spPr>
      </p:pic>
    </p:spTree>
    <p:extLst>
      <p:ext uri="{BB962C8B-B14F-4D97-AF65-F5344CB8AC3E}">
        <p14:creationId xmlns:p14="http://schemas.microsoft.com/office/powerpoint/2010/main" val="39559607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4663" y="18810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3" name="Rectangle 2"/>
          <p:cNvSpPr/>
          <p:nvPr/>
        </p:nvSpPr>
        <p:spPr>
          <a:xfrm>
            <a:off x="691572" y="1582341"/>
            <a:ext cx="10918792" cy="2031325"/>
          </a:xfrm>
          <a:prstGeom prst="rect">
            <a:avLst/>
          </a:prstGeom>
        </p:spPr>
        <p:style>
          <a:lnRef idx="0">
            <a:scrgbClr r="0" g="0" b="0"/>
          </a:lnRef>
          <a:fillRef idx="1003">
            <a:schemeClr val="lt1"/>
          </a:fillRef>
          <a:effectRef idx="0">
            <a:scrgbClr r="0" g="0" b="0"/>
          </a:effectRef>
          <a:fontRef idx="major"/>
        </p:style>
        <p:txBody>
          <a:bodyPr wrap="square">
            <a:spAutoFit/>
          </a:bodyPr>
          <a:lstStyle/>
          <a:p>
            <a:pPr marL="285750" indent="-285750" algn="just">
              <a:buFont typeface="Arial" panose="020B0604020202020204" pitchFamily="34" charset="0"/>
              <a:buChar char="•"/>
            </a:pPr>
            <a:r>
              <a:rPr lang="en-US"/>
              <a:t>Neprihvatljive projektne aktivnosti su aktivnosti koje spadaju u </a:t>
            </a:r>
            <a:r>
              <a:rPr lang="en-US" b="1"/>
              <a:t>redovno poslovanje </a:t>
            </a:r>
            <a:r>
              <a:rPr lang="en-US"/>
              <a:t>prijavitelja, aktivnosti i troškovi </a:t>
            </a:r>
            <a:r>
              <a:rPr lang="en-US" b="1"/>
              <a:t>istraživanja i razvoja </a:t>
            </a:r>
            <a:r>
              <a:rPr lang="en-US"/>
              <a:t>koje su tehnološki razvijene </a:t>
            </a:r>
            <a:r>
              <a:rPr lang="en-US" b="1"/>
              <a:t>niže od dozvoljene razine TRL 5 ili više od TRL 8</a:t>
            </a:r>
            <a:r>
              <a:rPr lang="en-US"/>
              <a:t>, aktivnosti stavljanja konačnog proizvoda na</a:t>
            </a:r>
            <a:r>
              <a:rPr lang="en-US" b="1"/>
              <a:t> tržište, </a:t>
            </a:r>
            <a:r>
              <a:rPr lang="en-US"/>
              <a:t>kao i aktivnosti povezane uz povećanje proizvodnih i drugih kapaciteta prijavitelja </a:t>
            </a:r>
            <a:r>
              <a:rPr lang="en-US" b="1"/>
              <a:t>u slučaju da se </a:t>
            </a:r>
            <a:r>
              <a:rPr lang="it-IT" b="1"/>
              <a:t>proizvod/usluga ne mogu smatrati inovativnom</a:t>
            </a:r>
            <a:r>
              <a:rPr lang="it-IT"/>
              <a:t>.</a:t>
            </a:r>
            <a:endParaRPr lang="en-US" dirty="0"/>
          </a:p>
          <a:p>
            <a:endParaRPr lang="en-US" dirty="0"/>
          </a:p>
          <a:p>
            <a:pPr marL="285750" indent="-285750">
              <a:buFont typeface="Arial" panose="020B0604020202020204" pitchFamily="34" charset="0"/>
              <a:buChar char="•"/>
            </a:pPr>
            <a:r>
              <a:rPr lang="en-US" dirty="0" err="1"/>
              <a:t>sve</a:t>
            </a:r>
            <a:r>
              <a:rPr lang="en-US" dirty="0"/>
              <a:t> </a:t>
            </a:r>
            <a:r>
              <a:rPr lang="en-US" b="1" dirty="0" err="1"/>
              <a:t>druge</a:t>
            </a:r>
            <a:r>
              <a:rPr lang="en-US" b="1" dirty="0"/>
              <a:t> </a:t>
            </a:r>
            <a:r>
              <a:rPr lang="en-US" b="1" dirty="0" err="1"/>
              <a:t>aktivnosti</a:t>
            </a:r>
            <a:r>
              <a:rPr lang="en-US" b="1" dirty="0"/>
              <a:t> </a:t>
            </a:r>
            <a:r>
              <a:rPr lang="en-US" b="1" dirty="0" err="1"/>
              <a:t>koje</a:t>
            </a:r>
            <a:r>
              <a:rPr lang="en-US" b="1" dirty="0"/>
              <a:t> </a:t>
            </a:r>
            <a:r>
              <a:rPr lang="en-US" b="1" dirty="0" err="1"/>
              <a:t>nisu</a:t>
            </a:r>
            <a:r>
              <a:rPr lang="en-US" b="1" dirty="0"/>
              <a:t> </a:t>
            </a:r>
            <a:r>
              <a:rPr lang="en-US" b="1" dirty="0" err="1"/>
              <a:t>navedene</a:t>
            </a:r>
            <a:r>
              <a:rPr lang="en-US" b="1" dirty="0"/>
              <a:t> </a:t>
            </a:r>
            <a:r>
              <a:rPr lang="en-US" dirty="0"/>
              <a:t>u </a:t>
            </a:r>
            <a:r>
              <a:rPr lang="en-US" dirty="0" err="1"/>
              <a:t>odjeljku</a:t>
            </a:r>
            <a:r>
              <a:rPr lang="en-US" dirty="0"/>
              <a:t> </a:t>
            </a:r>
            <a:r>
              <a:rPr lang="en-US" dirty="0" err="1"/>
              <a:t>Prihvatljive</a:t>
            </a:r>
            <a:r>
              <a:rPr lang="en-US" dirty="0"/>
              <a:t> </a:t>
            </a:r>
            <a:r>
              <a:rPr lang="en-US" dirty="0" err="1"/>
              <a:t>aktivnosti</a:t>
            </a:r>
            <a:r>
              <a:rPr lang="en-US" dirty="0"/>
              <a:t> </a:t>
            </a:r>
            <a:r>
              <a:rPr lang="en-US" dirty="0" err="1"/>
              <a:t>projekta</a:t>
            </a:r>
            <a:endParaRPr lang="en-US" dirty="0">
              <a:solidFill>
                <a:srgbClr val="000000"/>
              </a:solidFill>
              <a:latin typeface="+mj-lt"/>
            </a:endParaRPr>
          </a:p>
          <a:p>
            <a:pPr algn="just"/>
            <a:endParaRPr lang="en-US" dirty="0">
              <a:solidFill>
                <a:srgbClr val="000000"/>
              </a:solidFill>
              <a:latin typeface="+mj-lt"/>
            </a:endParaRPr>
          </a:p>
        </p:txBody>
      </p:sp>
      <p:sp>
        <p:nvSpPr>
          <p:cNvPr id="4" name="TextBox 3"/>
          <p:cNvSpPr txBox="1"/>
          <p:nvPr/>
        </p:nvSpPr>
        <p:spPr>
          <a:xfrm>
            <a:off x="691572" y="640081"/>
            <a:ext cx="10918792"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NEPRIHVATLJIVE AKTIVNOSTI PROJEKTA</a:t>
            </a:r>
          </a:p>
        </p:txBody>
      </p:sp>
      <p:pic>
        <p:nvPicPr>
          <p:cNvPr id="7" name="Slika 6">
            <a:extLst>
              <a:ext uri="{FF2B5EF4-FFF2-40B4-BE49-F238E27FC236}">
                <a16:creationId xmlns:a16="http://schemas.microsoft.com/office/drawing/2014/main" id="{B15C2645-74D1-48EA-A1B6-3409EF00CE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2752" y="6266546"/>
            <a:ext cx="2136479" cy="474773"/>
          </a:xfrm>
          <a:prstGeom prst="rect">
            <a:avLst/>
          </a:prstGeom>
        </p:spPr>
      </p:pic>
    </p:spTree>
    <p:extLst>
      <p:ext uri="{BB962C8B-B14F-4D97-AF65-F5344CB8AC3E}">
        <p14:creationId xmlns:p14="http://schemas.microsoft.com/office/powerpoint/2010/main" val="37381636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0161" y="17743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40527"/>
            <a:ext cx="2558203" cy="757979"/>
          </a:xfrm>
          <a:prstGeom prst="rect">
            <a:avLst/>
          </a:prstGeom>
          <a:noFill/>
        </p:spPr>
      </p:pic>
      <p:sp>
        <p:nvSpPr>
          <p:cNvPr id="3" name="Rectangle 2"/>
          <p:cNvSpPr/>
          <p:nvPr/>
        </p:nvSpPr>
        <p:spPr>
          <a:xfrm>
            <a:off x="683775" y="883001"/>
            <a:ext cx="11012236" cy="3970318"/>
          </a:xfrm>
          <a:prstGeom prst="rect">
            <a:avLst/>
          </a:prstGeom>
        </p:spPr>
        <p:style>
          <a:lnRef idx="0">
            <a:scrgbClr r="0" g="0" b="0"/>
          </a:lnRef>
          <a:fillRef idx="1003">
            <a:schemeClr val="lt1"/>
          </a:fillRef>
          <a:effectRef idx="0">
            <a:scrgbClr r="0" g="0" b="0"/>
          </a:effectRef>
          <a:fontRef idx="major"/>
        </p:style>
        <p:txBody>
          <a:bodyPr wrap="square">
            <a:spAutoFit/>
          </a:bodyPr>
          <a:lstStyle/>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Troškovi nabave </a:t>
            </a:r>
            <a:r>
              <a:rPr lang="en-US" b="1"/>
              <a:t>instrumenata i opreme </a:t>
            </a:r>
            <a:r>
              <a:rPr lang="en-US"/>
              <a:t>neophodne za provedbu projekta;</a:t>
            </a:r>
          </a:p>
          <a:p>
            <a:pPr marL="285750" indent="-285750">
              <a:buFont typeface="Arial" panose="020B0604020202020204" pitchFamily="34" charset="0"/>
              <a:buChar char="•"/>
            </a:pPr>
            <a:r>
              <a:rPr lang="en-US"/>
              <a:t>Troškovi </a:t>
            </a:r>
            <a:r>
              <a:rPr lang="en-US" b="1"/>
              <a:t>plaća osoblja </a:t>
            </a:r>
            <a:r>
              <a:rPr lang="en-US"/>
              <a:t>zaposlenog kod prijavitelja koje će raditi na provedbi projekta;</a:t>
            </a:r>
          </a:p>
          <a:p>
            <a:pPr marL="285750" indent="-285750">
              <a:buFont typeface="Arial" panose="020B0604020202020204" pitchFamily="34" charset="0"/>
              <a:buChar char="•"/>
            </a:pPr>
            <a:r>
              <a:rPr lang="en-US"/>
              <a:t>Troškovi </a:t>
            </a:r>
            <a:r>
              <a:rPr lang="en-US" b="1"/>
              <a:t>amortizacije </a:t>
            </a:r>
            <a:r>
              <a:rPr lang="en-US"/>
              <a:t>instrumenata, opreme i zgrada, u opsegu i u razdoblju u kojem se upotrebljavaju za projekt a koje nisu nabavljene u sklopu provedbe projekta;</a:t>
            </a:r>
          </a:p>
          <a:p>
            <a:pPr marL="285750" indent="-285750">
              <a:buFont typeface="Arial" panose="020B0604020202020204" pitchFamily="34" charset="0"/>
              <a:buChar char="•"/>
            </a:pPr>
            <a:r>
              <a:rPr lang="en-US" b="1"/>
              <a:t>Neizravni troškovi </a:t>
            </a:r>
            <a:r>
              <a:rPr lang="en-US"/>
              <a:t>nastali izravno kao posljedica provedbe istraživačkog projekta kod prijavitelja izračunavaju se po fiksnoj stopi </a:t>
            </a:r>
            <a:r>
              <a:rPr lang="en-US" b="1"/>
              <a:t>do visine od 7 % </a:t>
            </a:r>
            <a:r>
              <a:rPr lang="en-US"/>
              <a:t>iznosa </a:t>
            </a:r>
            <a:r>
              <a:rPr lang="en-US" b="1"/>
              <a:t>ukupne vrijednosti prihvatljivih troškova projekta.</a:t>
            </a:r>
          </a:p>
          <a:p>
            <a:endParaRPr lang="en-US" b="1"/>
          </a:p>
          <a:p>
            <a:r>
              <a:rPr lang="en-US"/>
              <a:t>Neizravni troškovi nastali provedbom projekta uključuju sljedeće:</a:t>
            </a:r>
          </a:p>
          <a:p>
            <a:pPr marL="285750" indent="-285750">
              <a:buFont typeface="Arial" panose="020B0604020202020204" pitchFamily="34" charset="0"/>
              <a:buChar char="•"/>
            </a:pPr>
            <a:r>
              <a:rPr lang="en-US"/>
              <a:t>troškovi najma i održavanja prostora (zakonom propisani periodični pregledi, zamjena istrošenih materijala i elemenata, periodični i izvanredni radovi i popravci),</a:t>
            </a:r>
          </a:p>
          <a:p>
            <a:pPr marL="285750" indent="-285750">
              <a:buFont typeface="Arial" panose="020B0604020202020204" pitchFamily="34" charset="0"/>
              <a:buChar char="•"/>
            </a:pPr>
            <a:r>
              <a:rPr lang="en-US" b="1"/>
              <a:t>režijski troškovi </a:t>
            </a:r>
            <a:r>
              <a:rPr lang="en-US"/>
              <a:t>koji uključuju grijanje/hlađenje, struju, vodu, odvoz otpada i telekomunikacije).</a:t>
            </a:r>
          </a:p>
          <a:p>
            <a:pPr marL="285750" indent="-285750">
              <a:buFont typeface="Arial" panose="020B0604020202020204" pitchFamily="34" charset="0"/>
              <a:buChar char="•"/>
            </a:pPr>
            <a:endParaRPr lang="en-US" dirty="0">
              <a:latin typeface="+mj-lt"/>
            </a:endParaRPr>
          </a:p>
          <a:p>
            <a:pPr algn="just"/>
            <a:endParaRPr lang="en-US" b="1" dirty="0">
              <a:solidFill>
                <a:srgbClr val="000000"/>
              </a:solidFill>
              <a:latin typeface="+mj-lt"/>
            </a:endParaRPr>
          </a:p>
        </p:txBody>
      </p:sp>
      <p:sp>
        <p:nvSpPr>
          <p:cNvPr id="4" name="TextBox 3"/>
          <p:cNvSpPr txBox="1"/>
          <p:nvPr/>
        </p:nvSpPr>
        <p:spPr>
          <a:xfrm>
            <a:off x="683775" y="421336"/>
            <a:ext cx="11012236"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PRIHVATLJIVE KATEGORIJE TROŠKOVA</a:t>
            </a:r>
          </a:p>
        </p:txBody>
      </p:sp>
      <p:pic>
        <p:nvPicPr>
          <p:cNvPr id="7" name="Slika 6">
            <a:extLst>
              <a:ext uri="{FF2B5EF4-FFF2-40B4-BE49-F238E27FC236}">
                <a16:creationId xmlns:a16="http://schemas.microsoft.com/office/drawing/2014/main" id="{EEDAC58C-E75F-49C4-B463-E870C22B71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2038" y="6301525"/>
            <a:ext cx="2136479" cy="474773"/>
          </a:xfrm>
          <a:prstGeom prst="rect">
            <a:avLst/>
          </a:prstGeom>
        </p:spPr>
      </p:pic>
    </p:spTree>
    <p:extLst>
      <p:ext uri="{BB962C8B-B14F-4D97-AF65-F5344CB8AC3E}">
        <p14:creationId xmlns:p14="http://schemas.microsoft.com/office/powerpoint/2010/main" val="1884050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0161" y="17743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3" name="Rectangle 2"/>
          <p:cNvSpPr/>
          <p:nvPr/>
        </p:nvSpPr>
        <p:spPr>
          <a:xfrm>
            <a:off x="436228" y="983253"/>
            <a:ext cx="11357614" cy="4524315"/>
          </a:xfrm>
          <a:prstGeom prst="rect">
            <a:avLst/>
          </a:prstGeom>
        </p:spPr>
        <p:style>
          <a:lnRef idx="0">
            <a:scrgbClr r="0" g="0" b="0"/>
          </a:lnRef>
          <a:fillRef idx="1003">
            <a:schemeClr val="lt1"/>
          </a:fillRef>
          <a:effectRef idx="0">
            <a:scrgbClr r="0" g="0" b="0"/>
          </a:effectRef>
          <a:fontRef idx="major"/>
        </p:style>
        <p:txBody>
          <a:bodyPr wrap="square">
            <a:spAutoFit/>
          </a:bodyPr>
          <a:lstStyle/>
          <a:p>
            <a:pPr algn="just"/>
            <a:r>
              <a:rPr lang="en-US" b="1"/>
              <a:t>Troškovi vanjskih usluga</a:t>
            </a:r>
            <a:r>
              <a:rPr lang="en-US"/>
              <a:t>:</a:t>
            </a:r>
          </a:p>
          <a:p>
            <a:pPr algn="just"/>
            <a:endParaRPr lang="en-US" b="1">
              <a:solidFill>
                <a:srgbClr val="000000"/>
              </a:solidFill>
            </a:endParaRPr>
          </a:p>
          <a:p>
            <a:pPr marL="285750" indent="-285750">
              <a:buFont typeface="Arial" panose="020B0604020202020204" pitchFamily="34" charset="0"/>
              <a:buChar char="•"/>
            </a:pPr>
            <a:r>
              <a:rPr lang="en-US"/>
              <a:t>Troškovi </a:t>
            </a:r>
            <a:r>
              <a:rPr lang="en-US" b="1"/>
              <a:t>savjetodavnih usluga za inovacije </a:t>
            </a:r>
            <a:r>
              <a:rPr lang="en-US"/>
              <a:t>(savjetodavne usluge i pomoć u području prijenosa znanja, stjecanja, zaštite i iskorištavanja nematerijalne imovine, primjene </a:t>
            </a:r>
            <a:r>
              <a:rPr lang="pl-PL"/>
              <a:t>normi i propisa koji ih obuhvaćaju)</a:t>
            </a:r>
            <a:endParaRPr lang="en-US"/>
          </a:p>
          <a:p>
            <a:pPr marL="285750" indent="-285750">
              <a:buFont typeface="Arial" panose="020B0604020202020204" pitchFamily="34" charset="0"/>
              <a:buChar char="•"/>
            </a:pPr>
            <a:r>
              <a:rPr lang="pl-PL"/>
              <a:t>Troškovi </a:t>
            </a:r>
            <a:r>
              <a:rPr lang="pl-PL" b="1"/>
              <a:t>pomoćnih usluga za inovacije </a:t>
            </a:r>
            <a:r>
              <a:rPr lang="pl-PL"/>
              <a:t>(odnose se na osiguravanje banka podataka,</a:t>
            </a:r>
            <a:r>
              <a:rPr lang="en-US"/>
              <a:t>knjižnica, istraživanja tržišta, laboratorija, označavanje kvalitete, ispitivanje icertificiranje za potrebe razvoja učinkovitijih proizvoda, procesa ili usluga.)</a:t>
            </a:r>
          </a:p>
          <a:p>
            <a:pPr marL="285750" indent="-285750">
              <a:buFont typeface="Arial" panose="020B0604020202020204" pitchFamily="34" charset="0"/>
              <a:buChar char="•"/>
            </a:pPr>
            <a:r>
              <a:rPr lang="en-US">
                <a:solidFill>
                  <a:srgbClr val="000000"/>
                </a:solidFill>
              </a:rPr>
              <a:t>Troškovi dobivanja, potvrđivanja i zaštite </a:t>
            </a:r>
            <a:r>
              <a:rPr lang="en-US" b="1">
                <a:solidFill>
                  <a:srgbClr val="000000"/>
                </a:solidFill>
              </a:rPr>
              <a:t>patenata </a:t>
            </a:r>
            <a:r>
              <a:rPr lang="en-US">
                <a:solidFill>
                  <a:srgbClr val="000000"/>
                </a:solidFill>
              </a:rPr>
              <a:t>i ostale nematerijalne imovine (intelektualnog vlasništva)</a:t>
            </a:r>
          </a:p>
          <a:p>
            <a:pPr marL="285750" indent="-285750">
              <a:buFont typeface="Arial" panose="020B0604020202020204" pitchFamily="34" charset="0"/>
              <a:buChar char="•"/>
            </a:pPr>
            <a:r>
              <a:rPr lang="en-US">
                <a:solidFill>
                  <a:srgbClr val="000000"/>
                </a:solidFill>
              </a:rPr>
              <a:t>Troškovi </a:t>
            </a:r>
            <a:r>
              <a:rPr lang="en-US" b="1">
                <a:solidFill>
                  <a:srgbClr val="000000"/>
                </a:solidFill>
              </a:rPr>
              <a:t>ugovornih istraživanja, znanja i patenata </a:t>
            </a:r>
            <a:r>
              <a:rPr lang="en-US">
                <a:solidFill>
                  <a:srgbClr val="000000"/>
                </a:solidFill>
              </a:rPr>
              <a:t>kupljenih ili licenciranih od vanjskih izvora po tržišnim uvjetima</a:t>
            </a:r>
          </a:p>
          <a:p>
            <a:pPr marL="285750" indent="-285750">
              <a:buFont typeface="Arial" panose="020B0604020202020204" pitchFamily="34" charset="0"/>
              <a:buChar char="•"/>
            </a:pPr>
            <a:r>
              <a:rPr lang="en-US">
                <a:solidFill>
                  <a:srgbClr val="000000"/>
                </a:solidFill>
              </a:rPr>
              <a:t>Troškovi </a:t>
            </a:r>
            <a:r>
              <a:rPr lang="en-US" b="1">
                <a:solidFill>
                  <a:srgbClr val="000000"/>
                </a:solidFill>
              </a:rPr>
              <a:t>upućivanja visokokvalificiranog osoblja </a:t>
            </a:r>
            <a:r>
              <a:rPr lang="en-US">
                <a:solidFill>
                  <a:srgbClr val="000000"/>
                </a:solidFill>
              </a:rPr>
              <a:t>iz organizacije za istraživanje i širenje znanja ili velikog poduzetnika na rad na novootvoreno radno mjesto kod poduzetnika/korisnika</a:t>
            </a:r>
          </a:p>
          <a:p>
            <a:pPr marL="285750" indent="-285750">
              <a:buFont typeface="Arial" panose="020B0604020202020204" pitchFamily="34" charset="0"/>
              <a:buChar char="•"/>
            </a:pPr>
            <a:r>
              <a:rPr lang="en-US">
                <a:solidFill>
                  <a:srgbClr val="000000"/>
                </a:solidFill>
              </a:rPr>
              <a:t>Troškovi </a:t>
            </a:r>
            <a:r>
              <a:rPr lang="en-US" b="1">
                <a:solidFill>
                  <a:srgbClr val="000000"/>
                </a:solidFill>
              </a:rPr>
              <a:t>osposobljavanja za specifične vještine za start-up tvrtke </a:t>
            </a:r>
            <a:r>
              <a:rPr lang="en-US">
                <a:solidFill>
                  <a:srgbClr val="000000"/>
                </a:solidFill>
              </a:rPr>
              <a:t>(kao što su upravljanje rizikom, strateško razmišljanje, sposobnost suočavanja s izazovima i zahtjevima različite prirode, vještine povezane s poslovnim planiranjem, planiranjem ljudskih resursa i sl.) u svrhu izgradnje kapaciteta i spremnosti za investicije</a:t>
            </a:r>
          </a:p>
          <a:p>
            <a:pPr marL="285750" indent="-285750">
              <a:buFont typeface="Arial" panose="020B0604020202020204" pitchFamily="34" charset="0"/>
              <a:buChar char="•"/>
            </a:pPr>
            <a:r>
              <a:rPr lang="en-US">
                <a:solidFill>
                  <a:srgbClr val="000000"/>
                </a:solidFill>
              </a:rPr>
              <a:t>Troškovi usluga vanjskih stručnjaka za </a:t>
            </a:r>
            <a:r>
              <a:rPr lang="en-US" b="1">
                <a:solidFill>
                  <a:srgbClr val="000000"/>
                </a:solidFill>
              </a:rPr>
              <a:t>pripremu projektnog prijedloga </a:t>
            </a:r>
            <a:r>
              <a:rPr lang="en-US">
                <a:solidFill>
                  <a:srgbClr val="000000"/>
                </a:solidFill>
              </a:rPr>
              <a:t>(prihvatljivo od dana objave poziva), usluga vanjskih stručnjaka za pripremu i provođenje </a:t>
            </a:r>
            <a:r>
              <a:rPr lang="en-US" b="1">
                <a:solidFill>
                  <a:srgbClr val="000000"/>
                </a:solidFill>
              </a:rPr>
              <a:t>postupaka nabave </a:t>
            </a:r>
            <a:r>
              <a:rPr lang="en-US">
                <a:solidFill>
                  <a:srgbClr val="000000"/>
                </a:solidFill>
              </a:rPr>
              <a:t>te </a:t>
            </a:r>
            <a:r>
              <a:rPr lang="en-US" b="1">
                <a:solidFill>
                  <a:srgbClr val="000000"/>
                </a:solidFill>
              </a:rPr>
              <a:t>vođenje projekta </a:t>
            </a:r>
            <a:r>
              <a:rPr lang="en-US">
                <a:solidFill>
                  <a:srgbClr val="000000"/>
                </a:solidFill>
              </a:rPr>
              <a:t>do iznosa 30.000,00 HRK.</a:t>
            </a:r>
          </a:p>
        </p:txBody>
      </p:sp>
      <p:sp>
        <p:nvSpPr>
          <p:cNvPr id="4" name="TextBox 3"/>
          <p:cNvSpPr txBox="1"/>
          <p:nvPr/>
        </p:nvSpPr>
        <p:spPr>
          <a:xfrm>
            <a:off x="436228" y="292965"/>
            <a:ext cx="11501305" cy="46919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PRIHVATLJIVE KATEGORIJE TROŠKOVA</a:t>
            </a:r>
          </a:p>
        </p:txBody>
      </p:sp>
      <p:pic>
        <p:nvPicPr>
          <p:cNvPr id="10" name="Slika 6">
            <a:extLst>
              <a:ext uri="{FF2B5EF4-FFF2-40B4-BE49-F238E27FC236}">
                <a16:creationId xmlns:a16="http://schemas.microsoft.com/office/drawing/2014/main" id="{765A48CB-B8F3-47A1-996C-5139AF0123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61493" y="6246702"/>
            <a:ext cx="2136479" cy="474773"/>
          </a:xfrm>
          <a:prstGeom prst="rect">
            <a:avLst/>
          </a:prstGeom>
        </p:spPr>
      </p:pic>
    </p:spTree>
    <p:extLst>
      <p:ext uri="{BB962C8B-B14F-4D97-AF65-F5344CB8AC3E}">
        <p14:creationId xmlns:p14="http://schemas.microsoft.com/office/powerpoint/2010/main" val="23302724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0161" y="17743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3" name="Rectangle 2"/>
          <p:cNvSpPr/>
          <p:nvPr/>
        </p:nvSpPr>
        <p:spPr>
          <a:xfrm>
            <a:off x="382818" y="746785"/>
            <a:ext cx="11523432" cy="5355312"/>
          </a:xfrm>
          <a:prstGeom prst="rect">
            <a:avLst/>
          </a:prstGeom>
        </p:spPr>
        <p:style>
          <a:lnRef idx="0">
            <a:scrgbClr r="0" g="0" b="0"/>
          </a:lnRef>
          <a:fillRef idx="1003">
            <a:schemeClr val="lt1"/>
          </a:fillRef>
          <a:effectRef idx="0">
            <a:scrgbClr r="0" g="0" b="0"/>
          </a:effectRef>
          <a:fontRef idx="major"/>
        </p:style>
        <p:txBody>
          <a:bodyPr wrap="square">
            <a:spAutoFit/>
          </a:bodyPr>
          <a:lstStyle/>
          <a:p>
            <a:pPr algn="just"/>
            <a:r>
              <a:rPr lang="en-US">
                <a:latin typeface="+mj-lt"/>
              </a:rPr>
              <a:t>Troškovi </a:t>
            </a:r>
            <a:r>
              <a:rPr lang="en-US" dirty="0" err="1">
                <a:latin typeface="+mj-lt"/>
              </a:rPr>
              <a:t>plaća</a:t>
            </a:r>
            <a:r>
              <a:rPr lang="en-US" dirty="0">
                <a:latin typeface="+mj-lt"/>
              </a:rPr>
              <a:t> </a:t>
            </a:r>
            <a:r>
              <a:rPr lang="en-US" dirty="0" err="1">
                <a:latin typeface="+mj-lt"/>
              </a:rPr>
              <a:t>osoblja</a:t>
            </a:r>
            <a:r>
              <a:rPr lang="en-US" dirty="0">
                <a:latin typeface="+mj-lt"/>
              </a:rPr>
              <a:t> </a:t>
            </a:r>
            <a:r>
              <a:rPr lang="en-US" dirty="0" err="1">
                <a:latin typeface="+mj-lt"/>
              </a:rPr>
              <a:t>izračunavaju</a:t>
            </a:r>
            <a:r>
              <a:rPr lang="en-US" dirty="0">
                <a:latin typeface="+mj-lt"/>
              </a:rPr>
              <a:t> se </a:t>
            </a:r>
            <a:r>
              <a:rPr lang="en-US" dirty="0" err="1">
                <a:latin typeface="+mj-lt"/>
              </a:rPr>
              <a:t>primjenom</a:t>
            </a:r>
            <a:r>
              <a:rPr lang="en-US" dirty="0">
                <a:latin typeface="+mj-lt"/>
              </a:rPr>
              <a:t> </a:t>
            </a:r>
            <a:r>
              <a:rPr lang="en-US" b="1" dirty="0" err="1">
                <a:latin typeface="+mj-lt"/>
              </a:rPr>
              <a:t>standardnih</a:t>
            </a:r>
            <a:r>
              <a:rPr lang="en-US" b="1" dirty="0">
                <a:latin typeface="+mj-lt"/>
              </a:rPr>
              <a:t> </a:t>
            </a:r>
            <a:r>
              <a:rPr lang="en-US" b="1" dirty="0" err="1">
                <a:latin typeface="+mj-lt"/>
              </a:rPr>
              <a:t>veličina</a:t>
            </a:r>
            <a:r>
              <a:rPr lang="en-US" b="1" dirty="0">
                <a:latin typeface="+mj-lt"/>
              </a:rPr>
              <a:t> </a:t>
            </a:r>
            <a:r>
              <a:rPr lang="en-US" b="1" dirty="0" err="1">
                <a:latin typeface="+mj-lt"/>
              </a:rPr>
              <a:t>jediničnog</a:t>
            </a:r>
            <a:r>
              <a:rPr lang="en-US" b="1" dirty="0">
                <a:latin typeface="+mj-lt"/>
              </a:rPr>
              <a:t> </a:t>
            </a:r>
            <a:r>
              <a:rPr lang="en-US" b="1" dirty="0" err="1">
                <a:latin typeface="+mj-lt"/>
              </a:rPr>
              <a:t>troška</a:t>
            </a:r>
            <a:r>
              <a:rPr lang="en-US" b="1" dirty="0">
                <a:latin typeface="+mj-lt"/>
              </a:rPr>
              <a:t> </a:t>
            </a:r>
            <a:r>
              <a:rPr lang="en-US" dirty="0" err="1">
                <a:latin typeface="+mj-lt"/>
              </a:rPr>
              <a:t>na</a:t>
            </a:r>
            <a:r>
              <a:rPr lang="en-US" dirty="0">
                <a:latin typeface="+mj-lt"/>
              </a:rPr>
              <a:t> </a:t>
            </a:r>
            <a:r>
              <a:rPr lang="en-US" dirty="0" err="1">
                <a:latin typeface="+mj-lt"/>
              </a:rPr>
              <a:t>način</a:t>
            </a:r>
            <a:r>
              <a:rPr lang="en-US" dirty="0">
                <a:latin typeface="+mj-lt"/>
              </a:rPr>
              <a:t> da se </a:t>
            </a:r>
            <a:r>
              <a:rPr lang="en-US" dirty="0" err="1">
                <a:latin typeface="+mj-lt"/>
              </a:rPr>
              <a:t>zadnji</a:t>
            </a:r>
            <a:r>
              <a:rPr lang="en-US" dirty="0">
                <a:latin typeface="+mj-lt"/>
              </a:rPr>
              <a:t> </a:t>
            </a:r>
            <a:r>
              <a:rPr lang="en-US" dirty="0" err="1">
                <a:latin typeface="+mj-lt"/>
              </a:rPr>
              <a:t>dokumentirani</a:t>
            </a:r>
            <a:r>
              <a:rPr lang="en-US" dirty="0">
                <a:latin typeface="+mj-lt"/>
              </a:rPr>
              <a:t> </a:t>
            </a:r>
            <a:r>
              <a:rPr lang="en-US" dirty="0" err="1">
                <a:latin typeface="+mj-lt"/>
              </a:rPr>
              <a:t>godišnji</a:t>
            </a:r>
            <a:r>
              <a:rPr lang="en-US" dirty="0">
                <a:latin typeface="+mj-lt"/>
              </a:rPr>
              <a:t> </a:t>
            </a:r>
            <a:r>
              <a:rPr lang="en-US" dirty="0" err="1">
                <a:latin typeface="+mj-lt"/>
              </a:rPr>
              <a:t>bruto</a:t>
            </a:r>
            <a:r>
              <a:rPr lang="en-US" dirty="0">
                <a:latin typeface="+mj-lt"/>
              </a:rPr>
              <a:t> 2 </a:t>
            </a:r>
            <a:r>
              <a:rPr lang="en-US" dirty="0" err="1">
                <a:latin typeface="+mj-lt"/>
              </a:rPr>
              <a:t>iznos</a:t>
            </a:r>
            <a:r>
              <a:rPr lang="en-US" dirty="0">
                <a:latin typeface="+mj-lt"/>
              </a:rPr>
              <a:t> </a:t>
            </a:r>
            <a:r>
              <a:rPr lang="en-US" dirty="0" err="1">
                <a:latin typeface="+mj-lt"/>
              </a:rPr>
              <a:t>troškova</a:t>
            </a:r>
            <a:r>
              <a:rPr lang="en-US" dirty="0">
                <a:latin typeface="+mj-lt"/>
              </a:rPr>
              <a:t> </a:t>
            </a:r>
            <a:r>
              <a:rPr lang="en-US" dirty="0" err="1">
                <a:latin typeface="+mj-lt"/>
              </a:rPr>
              <a:t>plaća</a:t>
            </a:r>
            <a:r>
              <a:rPr lang="en-US" dirty="0">
                <a:latin typeface="+mj-lt"/>
              </a:rPr>
              <a:t> </a:t>
            </a:r>
            <a:r>
              <a:rPr lang="en-US" dirty="0" err="1">
                <a:latin typeface="+mj-lt"/>
              </a:rPr>
              <a:t>osoblja</a:t>
            </a:r>
            <a:r>
              <a:rPr lang="en-US" dirty="0">
                <a:latin typeface="+mj-lt"/>
              </a:rPr>
              <a:t> </a:t>
            </a:r>
            <a:r>
              <a:rPr lang="en-US" dirty="0" err="1">
                <a:latin typeface="+mj-lt"/>
              </a:rPr>
              <a:t>podijeli</a:t>
            </a:r>
            <a:r>
              <a:rPr lang="en-US" dirty="0">
                <a:latin typeface="+mj-lt"/>
              </a:rPr>
              <a:t> s 1720 sati</a:t>
            </a:r>
          </a:p>
          <a:p>
            <a:pPr algn="just"/>
            <a:endParaRPr lang="en-150" dirty="0"/>
          </a:p>
          <a:p>
            <a:pPr marL="342900" indent="-342900" algn="just">
              <a:buAutoNum type="alphaLcParenR"/>
            </a:pPr>
            <a:r>
              <a:rPr lang="en-US">
                <a:latin typeface="+mj-lt"/>
              </a:rPr>
              <a:t>Za </a:t>
            </a:r>
            <a:r>
              <a:rPr lang="en-US" dirty="0" err="1">
                <a:latin typeface="+mj-lt"/>
              </a:rPr>
              <a:t>radno</a:t>
            </a:r>
            <a:r>
              <a:rPr lang="en-US" dirty="0">
                <a:latin typeface="+mj-lt"/>
              </a:rPr>
              <a:t> </a:t>
            </a:r>
            <a:r>
              <a:rPr lang="en-US" dirty="0" err="1">
                <a:latin typeface="+mj-lt"/>
              </a:rPr>
              <a:t>mjesto</a:t>
            </a:r>
            <a:r>
              <a:rPr lang="en-US" dirty="0">
                <a:latin typeface="+mj-lt"/>
              </a:rPr>
              <a:t> </a:t>
            </a:r>
            <a:r>
              <a:rPr lang="en-US" dirty="0" err="1">
                <a:latin typeface="+mj-lt"/>
              </a:rPr>
              <a:t>na</a:t>
            </a:r>
            <a:r>
              <a:rPr lang="en-US" dirty="0">
                <a:latin typeface="+mj-lt"/>
              </a:rPr>
              <a:t> </a:t>
            </a:r>
            <a:r>
              <a:rPr lang="en-US" dirty="0" err="1">
                <a:latin typeface="+mj-lt"/>
              </a:rPr>
              <a:t>kojem</a:t>
            </a:r>
            <a:r>
              <a:rPr lang="en-US" dirty="0">
                <a:latin typeface="+mj-lt"/>
              </a:rPr>
              <a:t> </a:t>
            </a:r>
            <a:r>
              <a:rPr lang="en-US" b="1" dirty="0" err="1">
                <a:latin typeface="+mj-lt"/>
              </a:rPr>
              <a:t>postoji</a:t>
            </a:r>
            <a:r>
              <a:rPr lang="en-US" b="1" dirty="0">
                <a:latin typeface="+mj-lt"/>
              </a:rPr>
              <a:t> </a:t>
            </a:r>
            <a:r>
              <a:rPr lang="en-US" b="1" dirty="0" err="1">
                <a:latin typeface="+mj-lt"/>
              </a:rPr>
              <a:t>djelatnik</a:t>
            </a:r>
            <a:r>
              <a:rPr lang="en-US" b="1" dirty="0">
                <a:latin typeface="+mj-lt"/>
              </a:rPr>
              <a:t> </a:t>
            </a:r>
            <a:r>
              <a:rPr lang="en-US" b="1" dirty="0" err="1">
                <a:latin typeface="+mj-lt"/>
              </a:rPr>
              <a:t>koji</a:t>
            </a:r>
            <a:r>
              <a:rPr lang="en-US" b="1" dirty="0">
                <a:latin typeface="+mj-lt"/>
              </a:rPr>
              <a:t> je bio </a:t>
            </a:r>
            <a:r>
              <a:rPr lang="en-US" b="1" dirty="0" err="1">
                <a:latin typeface="+mj-lt"/>
              </a:rPr>
              <a:t>zaposlen</a:t>
            </a:r>
            <a:r>
              <a:rPr lang="en-US" b="1" dirty="0">
                <a:latin typeface="+mj-lt"/>
              </a:rPr>
              <a:t> </a:t>
            </a:r>
            <a:r>
              <a:rPr lang="en-US" b="1" dirty="0" err="1">
                <a:latin typeface="+mj-lt"/>
              </a:rPr>
              <a:t>kod</a:t>
            </a:r>
            <a:r>
              <a:rPr lang="en-US" b="1" dirty="0">
                <a:latin typeface="+mj-lt"/>
              </a:rPr>
              <a:t> </a:t>
            </a:r>
            <a:r>
              <a:rPr lang="en-US" b="1" dirty="0" err="1">
                <a:latin typeface="+mj-lt"/>
              </a:rPr>
              <a:t>poduzetnika</a:t>
            </a:r>
            <a:r>
              <a:rPr lang="en-US" b="1" dirty="0">
                <a:latin typeface="+mj-lt"/>
              </a:rPr>
              <a:t> </a:t>
            </a:r>
            <a:r>
              <a:rPr lang="en-US" b="1" dirty="0" err="1">
                <a:latin typeface="+mj-lt"/>
              </a:rPr>
              <a:t>zadnjih</a:t>
            </a:r>
            <a:r>
              <a:rPr lang="en-US" b="1" dirty="0">
                <a:latin typeface="+mj-lt"/>
              </a:rPr>
              <a:t> 12 </a:t>
            </a:r>
            <a:r>
              <a:rPr lang="en-US" b="1" dirty="0" err="1">
                <a:latin typeface="+mj-lt"/>
              </a:rPr>
              <a:t>uzastopnih</a:t>
            </a:r>
            <a:r>
              <a:rPr lang="en-US" b="1" dirty="0">
                <a:latin typeface="+mj-lt"/>
              </a:rPr>
              <a:t> </a:t>
            </a:r>
            <a:r>
              <a:rPr lang="en-US" b="1" dirty="0" err="1">
                <a:latin typeface="+mj-lt"/>
              </a:rPr>
              <a:t>punih</a:t>
            </a:r>
            <a:r>
              <a:rPr lang="en-US" b="1" dirty="0">
                <a:latin typeface="+mj-lt"/>
              </a:rPr>
              <a:t> </a:t>
            </a:r>
            <a:r>
              <a:rPr lang="en-US" b="1" dirty="0" err="1">
                <a:latin typeface="+mj-lt"/>
              </a:rPr>
              <a:t>mjeseci</a:t>
            </a:r>
            <a:r>
              <a:rPr lang="en-US" b="1" dirty="0">
                <a:latin typeface="+mj-lt"/>
              </a:rPr>
              <a:t> </a:t>
            </a:r>
            <a:r>
              <a:rPr lang="en-US" dirty="0" err="1">
                <a:latin typeface="+mj-lt"/>
              </a:rPr>
              <a:t>koji</a:t>
            </a:r>
            <a:r>
              <a:rPr lang="en-US" dirty="0">
                <a:latin typeface="+mj-lt"/>
              </a:rPr>
              <a:t> </a:t>
            </a:r>
            <a:r>
              <a:rPr lang="en-US" dirty="0" err="1">
                <a:latin typeface="+mj-lt"/>
              </a:rPr>
              <a:t>prethode</a:t>
            </a:r>
            <a:r>
              <a:rPr lang="en-US" dirty="0">
                <a:latin typeface="+mj-lt"/>
              </a:rPr>
              <a:t> </a:t>
            </a:r>
            <a:r>
              <a:rPr lang="en-US" dirty="0" err="1">
                <a:latin typeface="+mj-lt"/>
              </a:rPr>
              <a:t>mjesecu</a:t>
            </a:r>
            <a:r>
              <a:rPr lang="en-US" dirty="0">
                <a:latin typeface="+mj-lt"/>
              </a:rPr>
              <a:t> u </a:t>
            </a:r>
            <a:r>
              <a:rPr lang="en-US" dirty="0" err="1">
                <a:latin typeface="+mj-lt"/>
              </a:rPr>
              <a:t>kojem</a:t>
            </a:r>
            <a:r>
              <a:rPr lang="en-US" dirty="0">
                <a:latin typeface="+mj-lt"/>
              </a:rPr>
              <a:t> se </a:t>
            </a:r>
            <a:r>
              <a:rPr lang="en-US" dirty="0" err="1">
                <a:latin typeface="+mj-lt"/>
              </a:rPr>
              <a:t>podnosi</a:t>
            </a:r>
            <a:r>
              <a:rPr lang="en-US" dirty="0">
                <a:latin typeface="+mj-lt"/>
              </a:rPr>
              <a:t> </a:t>
            </a:r>
            <a:r>
              <a:rPr lang="en-US" dirty="0" err="1">
                <a:latin typeface="+mj-lt"/>
              </a:rPr>
              <a:t>projektni</a:t>
            </a:r>
            <a:r>
              <a:rPr lang="en-US" dirty="0">
                <a:latin typeface="+mj-lt"/>
              </a:rPr>
              <a:t> </a:t>
            </a:r>
            <a:r>
              <a:rPr lang="en-US" dirty="0" err="1">
                <a:latin typeface="+mj-lt"/>
              </a:rPr>
              <a:t>prijedlog</a:t>
            </a:r>
            <a:r>
              <a:rPr lang="en-US" dirty="0">
                <a:latin typeface="+mj-lt"/>
              </a:rPr>
              <a:t>, </a:t>
            </a:r>
            <a:r>
              <a:rPr lang="en-US" b="1" dirty="0" err="1">
                <a:latin typeface="+mj-lt"/>
              </a:rPr>
              <a:t>bruto</a:t>
            </a:r>
            <a:r>
              <a:rPr lang="en-US" b="1" dirty="0">
                <a:latin typeface="+mj-lt"/>
              </a:rPr>
              <a:t> </a:t>
            </a:r>
            <a:r>
              <a:rPr lang="en-US" b="1" dirty="0" err="1">
                <a:latin typeface="+mj-lt"/>
              </a:rPr>
              <a:t>iznos</a:t>
            </a:r>
            <a:r>
              <a:rPr lang="en-US" b="1" dirty="0">
                <a:latin typeface="+mj-lt"/>
              </a:rPr>
              <a:t> </a:t>
            </a:r>
            <a:r>
              <a:rPr lang="en-US" b="1" dirty="0" err="1">
                <a:latin typeface="+mj-lt"/>
              </a:rPr>
              <a:t>temeljen</a:t>
            </a:r>
            <a:r>
              <a:rPr lang="en-US" b="1" dirty="0">
                <a:latin typeface="+mj-lt"/>
              </a:rPr>
              <a:t> je </a:t>
            </a:r>
            <a:r>
              <a:rPr lang="en-US" b="1" dirty="0" err="1">
                <a:latin typeface="+mj-lt"/>
              </a:rPr>
              <a:t>na</a:t>
            </a:r>
            <a:r>
              <a:rPr lang="en-US" b="1" dirty="0">
                <a:latin typeface="+mj-lt"/>
              </a:rPr>
              <a:t> </a:t>
            </a:r>
            <a:r>
              <a:rPr lang="en-US" b="1" dirty="0" err="1">
                <a:latin typeface="+mj-lt"/>
              </a:rPr>
              <a:t>stvarnoj</a:t>
            </a:r>
            <a:r>
              <a:rPr lang="en-US" b="1" dirty="0">
                <a:latin typeface="+mj-lt"/>
              </a:rPr>
              <a:t> </a:t>
            </a:r>
            <a:r>
              <a:rPr lang="en-US" b="1" dirty="0" err="1">
                <a:latin typeface="+mj-lt"/>
              </a:rPr>
              <a:t>plaći</a:t>
            </a:r>
            <a:r>
              <a:rPr lang="en-US" b="1" dirty="0">
                <a:latin typeface="+mj-lt"/>
              </a:rPr>
              <a:t> tog </a:t>
            </a:r>
            <a:r>
              <a:rPr lang="en-US" b="1" dirty="0" err="1">
                <a:latin typeface="+mj-lt"/>
              </a:rPr>
              <a:t>radnog</a:t>
            </a:r>
            <a:r>
              <a:rPr lang="en-US" b="1" dirty="0">
                <a:latin typeface="+mj-lt"/>
              </a:rPr>
              <a:t> </a:t>
            </a:r>
            <a:r>
              <a:rPr lang="en-US" b="1" dirty="0" err="1">
                <a:latin typeface="+mj-lt"/>
              </a:rPr>
              <a:t>mjesta</a:t>
            </a:r>
            <a:r>
              <a:rPr lang="en-US" b="1" dirty="0">
                <a:latin typeface="+mj-lt"/>
              </a:rPr>
              <a:t>. </a:t>
            </a:r>
            <a:r>
              <a:rPr lang="en-US" dirty="0" err="1">
                <a:latin typeface="+mj-lt"/>
              </a:rPr>
              <a:t>Za</a:t>
            </a:r>
            <a:r>
              <a:rPr lang="en-US" dirty="0">
                <a:latin typeface="+mj-lt"/>
              </a:rPr>
              <a:t> </a:t>
            </a:r>
            <a:r>
              <a:rPr lang="en-US" dirty="0" err="1">
                <a:latin typeface="+mj-lt"/>
              </a:rPr>
              <a:t>djelatnika</a:t>
            </a:r>
            <a:r>
              <a:rPr lang="en-US" dirty="0">
                <a:latin typeface="+mj-lt"/>
              </a:rPr>
              <a:t> </a:t>
            </a:r>
            <a:r>
              <a:rPr lang="en-US" dirty="0" err="1">
                <a:latin typeface="+mj-lt"/>
              </a:rPr>
              <a:t>za</a:t>
            </a:r>
            <a:r>
              <a:rPr lang="en-US" dirty="0">
                <a:latin typeface="+mj-lt"/>
              </a:rPr>
              <a:t> </a:t>
            </a:r>
            <a:r>
              <a:rPr lang="en-US" dirty="0" err="1">
                <a:latin typeface="+mj-lt"/>
              </a:rPr>
              <a:t>kojeg</a:t>
            </a:r>
            <a:r>
              <a:rPr lang="en-US" dirty="0">
                <a:latin typeface="+mj-lt"/>
              </a:rPr>
              <a:t> </a:t>
            </a:r>
            <a:r>
              <a:rPr lang="en-US" dirty="0" err="1">
                <a:latin typeface="+mj-lt"/>
              </a:rPr>
              <a:t>nije</a:t>
            </a:r>
            <a:r>
              <a:rPr lang="en-US" dirty="0">
                <a:latin typeface="+mj-lt"/>
              </a:rPr>
              <a:t> </a:t>
            </a:r>
            <a:r>
              <a:rPr lang="en-US" dirty="0" err="1">
                <a:latin typeface="+mj-lt"/>
              </a:rPr>
              <a:t>dostupan</a:t>
            </a:r>
            <a:r>
              <a:rPr lang="en-US" dirty="0">
                <a:latin typeface="+mj-lt"/>
              </a:rPr>
              <a:t> </a:t>
            </a:r>
            <a:r>
              <a:rPr lang="en-US" dirty="0" err="1">
                <a:latin typeface="+mj-lt"/>
              </a:rPr>
              <a:t>podatak</a:t>
            </a:r>
            <a:r>
              <a:rPr lang="en-US" dirty="0">
                <a:latin typeface="+mj-lt"/>
              </a:rPr>
              <a:t> o </a:t>
            </a:r>
            <a:r>
              <a:rPr lang="en-US" dirty="0" err="1">
                <a:latin typeface="+mj-lt"/>
              </a:rPr>
              <a:t>zadnjem</a:t>
            </a:r>
            <a:r>
              <a:rPr lang="en-US" dirty="0">
                <a:latin typeface="+mj-lt"/>
              </a:rPr>
              <a:t> </a:t>
            </a:r>
            <a:r>
              <a:rPr lang="en-US" dirty="0" err="1">
                <a:latin typeface="+mj-lt"/>
              </a:rPr>
              <a:t>godišnjem</a:t>
            </a:r>
            <a:r>
              <a:rPr lang="en-US" dirty="0">
                <a:latin typeface="+mj-lt"/>
              </a:rPr>
              <a:t> </a:t>
            </a:r>
            <a:r>
              <a:rPr lang="en-US" dirty="0" err="1">
                <a:latin typeface="+mj-lt"/>
              </a:rPr>
              <a:t>bruto</a:t>
            </a:r>
            <a:r>
              <a:rPr lang="en-US" dirty="0">
                <a:latin typeface="+mj-lt"/>
              </a:rPr>
              <a:t> </a:t>
            </a:r>
            <a:r>
              <a:rPr lang="en-US" dirty="0" err="1">
                <a:latin typeface="+mj-lt"/>
              </a:rPr>
              <a:t>iznosu</a:t>
            </a:r>
            <a:r>
              <a:rPr lang="en-US" dirty="0">
                <a:latin typeface="+mj-lt"/>
              </a:rPr>
              <a:t> </a:t>
            </a:r>
            <a:r>
              <a:rPr lang="en-US" dirty="0" err="1">
                <a:latin typeface="+mj-lt"/>
              </a:rPr>
              <a:t>plaće</a:t>
            </a:r>
            <a:r>
              <a:rPr lang="en-US" dirty="0">
                <a:latin typeface="+mj-lt"/>
              </a:rPr>
              <a:t> </a:t>
            </a:r>
            <a:r>
              <a:rPr lang="en-US" dirty="0" err="1">
                <a:latin typeface="+mj-lt"/>
              </a:rPr>
              <a:t>za</a:t>
            </a:r>
            <a:r>
              <a:rPr lang="en-US" dirty="0">
                <a:latin typeface="+mj-lt"/>
              </a:rPr>
              <a:t> </a:t>
            </a:r>
            <a:r>
              <a:rPr lang="en-US" dirty="0" err="1">
                <a:latin typeface="+mj-lt"/>
              </a:rPr>
              <a:t>punih</a:t>
            </a:r>
            <a:r>
              <a:rPr lang="en-US" dirty="0">
                <a:latin typeface="+mj-lt"/>
              </a:rPr>
              <a:t> 12 </a:t>
            </a:r>
            <a:r>
              <a:rPr lang="en-US" dirty="0" err="1">
                <a:latin typeface="+mj-lt"/>
              </a:rPr>
              <a:t>mjeseci</a:t>
            </a:r>
            <a:r>
              <a:rPr lang="en-US" dirty="0">
                <a:latin typeface="+mj-lt"/>
              </a:rPr>
              <a:t>, </a:t>
            </a:r>
            <a:r>
              <a:rPr lang="en-US" dirty="0" err="1">
                <a:latin typeface="+mj-lt"/>
              </a:rPr>
              <a:t>izračun</a:t>
            </a:r>
            <a:r>
              <a:rPr lang="en-US" dirty="0">
                <a:latin typeface="+mj-lt"/>
              </a:rPr>
              <a:t> se </a:t>
            </a:r>
            <a:r>
              <a:rPr lang="en-US" dirty="0" err="1">
                <a:latin typeface="+mj-lt"/>
              </a:rPr>
              <a:t>vrši</a:t>
            </a:r>
            <a:r>
              <a:rPr lang="en-US" dirty="0">
                <a:latin typeface="+mj-lt"/>
              </a:rPr>
              <a:t> </a:t>
            </a:r>
            <a:r>
              <a:rPr lang="en-US" dirty="0" err="1">
                <a:latin typeface="+mj-lt"/>
              </a:rPr>
              <a:t>na</a:t>
            </a:r>
            <a:r>
              <a:rPr lang="en-US" dirty="0">
                <a:latin typeface="+mj-lt"/>
              </a:rPr>
              <a:t> </a:t>
            </a:r>
            <a:r>
              <a:rPr lang="en-US" dirty="0" err="1">
                <a:latin typeface="+mj-lt"/>
              </a:rPr>
              <a:t>temelju</a:t>
            </a:r>
            <a:r>
              <a:rPr lang="en-US" dirty="0">
                <a:latin typeface="+mj-lt"/>
              </a:rPr>
              <a:t> </a:t>
            </a:r>
            <a:r>
              <a:rPr lang="en-US" dirty="0" err="1">
                <a:latin typeface="+mj-lt"/>
              </a:rPr>
              <a:t>dostavljenog</a:t>
            </a:r>
            <a:r>
              <a:rPr lang="en-US" dirty="0">
                <a:latin typeface="+mj-lt"/>
              </a:rPr>
              <a:t> </a:t>
            </a:r>
            <a:r>
              <a:rPr lang="en-US" dirty="0" err="1">
                <a:latin typeface="+mj-lt"/>
              </a:rPr>
              <a:t>izračuna</a:t>
            </a:r>
            <a:r>
              <a:rPr lang="en-US" dirty="0">
                <a:latin typeface="+mj-lt"/>
              </a:rPr>
              <a:t> </a:t>
            </a:r>
            <a:r>
              <a:rPr lang="en-US" dirty="0" err="1">
                <a:latin typeface="+mj-lt"/>
              </a:rPr>
              <a:t>plaće</a:t>
            </a:r>
            <a:r>
              <a:rPr lang="en-US" dirty="0">
                <a:latin typeface="+mj-lt"/>
              </a:rPr>
              <a:t> </a:t>
            </a:r>
            <a:r>
              <a:rPr lang="en-US" dirty="0" err="1">
                <a:latin typeface="+mj-lt"/>
              </a:rPr>
              <a:t>za</a:t>
            </a:r>
            <a:r>
              <a:rPr lang="en-US" dirty="0">
                <a:latin typeface="+mj-lt"/>
              </a:rPr>
              <a:t> </a:t>
            </a:r>
            <a:r>
              <a:rPr lang="en-US" dirty="0" err="1">
                <a:latin typeface="+mj-lt"/>
              </a:rPr>
              <a:t>drugog</a:t>
            </a:r>
            <a:r>
              <a:rPr lang="en-US" dirty="0">
                <a:latin typeface="+mj-lt"/>
              </a:rPr>
              <a:t> </a:t>
            </a:r>
            <a:r>
              <a:rPr lang="en-US" dirty="0" err="1">
                <a:latin typeface="+mj-lt"/>
              </a:rPr>
              <a:t>zaposlenog</a:t>
            </a:r>
            <a:r>
              <a:rPr lang="en-US" dirty="0">
                <a:latin typeface="+mj-lt"/>
              </a:rPr>
              <a:t> </a:t>
            </a:r>
            <a:r>
              <a:rPr lang="en-US" dirty="0" err="1">
                <a:latin typeface="+mj-lt"/>
              </a:rPr>
              <a:t>djelatnika</a:t>
            </a:r>
            <a:r>
              <a:rPr lang="en-US" dirty="0">
                <a:latin typeface="+mj-lt"/>
              </a:rPr>
              <a:t> </a:t>
            </a:r>
            <a:r>
              <a:rPr lang="en-US" dirty="0" err="1">
                <a:latin typeface="+mj-lt"/>
              </a:rPr>
              <a:t>raspoređenog</a:t>
            </a:r>
            <a:r>
              <a:rPr lang="en-US" dirty="0">
                <a:latin typeface="+mj-lt"/>
              </a:rPr>
              <a:t> </a:t>
            </a:r>
            <a:r>
              <a:rPr lang="en-US" dirty="0" err="1">
                <a:latin typeface="+mj-lt"/>
              </a:rPr>
              <a:t>na</a:t>
            </a:r>
            <a:r>
              <a:rPr lang="en-US" dirty="0">
                <a:latin typeface="+mj-lt"/>
              </a:rPr>
              <a:t> </a:t>
            </a:r>
            <a:r>
              <a:rPr lang="en-US" dirty="0" err="1">
                <a:latin typeface="+mj-lt"/>
              </a:rPr>
              <a:t>isto</a:t>
            </a:r>
            <a:r>
              <a:rPr lang="en-US" dirty="0">
                <a:latin typeface="+mj-lt"/>
              </a:rPr>
              <a:t> </a:t>
            </a:r>
            <a:r>
              <a:rPr lang="en-US" dirty="0" err="1">
                <a:latin typeface="+mj-lt"/>
              </a:rPr>
              <a:t>ili</a:t>
            </a:r>
            <a:r>
              <a:rPr lang="en-US" dirty="0">
                <a:latin typeface="+mj-lt"/>
              </a:rPr>
              <a:t> </a:t>
            </a:r>
            <a:r>
              <a:rPr lang="en-US" dirty="0" err="1">
                <a:latin typeface="+mj-lt"/>
              </a:rPr>
              <a:t>slično</a:t>
            </a:r>
            <a:r>
              <a:rPr lang="en-US" dirty="0">
                <a:latin typeface="+mj-lt"/>
              </a:rPr>
              <a:t> </a:t>
            </a:r>
            <a:r>
              <a:rPr lang="en-US" err="1">
                <a:latin typeface="+mj-lt"/>
              </a:rPr>
              <a:t>radno</a:t>
            </a:r>
            <a:r>
              <a:rPr lang="en-US">
                <a:latin typeface="+mj-lt"/>
              </a:rPr>
              <a:t> mjesto</a:t>
            </a:r>
          </a:p>
          <a:p>
            <a:pPr marL="342900" indent="-342900" algn="just">
              <a:buAutoNum type="alphaLcParenR"/>
            </a:pPr>
            <a:r>
              <a:rPr lang="en-US">
                <a:latin typeface="+mj-lt"/>
              </a:rPr>
              <a:t>Za radno mjesto na kojem </a:t>
            </a:r>
            <a:r>
              <a:rPr lang="en-US" b="1">
                <a:latin typeface="+mj-lt"/>
              </a:rPr>
              <a:t>postoji djelatnik koji je bio zaposlen kod prijavitelja kraće od 12 uzastopnih punih mjeseci </a:t>
            </a:r>
            <a:r>
              <a:rPr lang="en-US">
                <a:latin typeface="+mj-lt"/>
              </a:rPr>
              <a:t>koji prethode mjesecu u kojem se podnosi projektni prijedlog te sa čijim se platnim listama može (minimalno za mjesec koji prethodi mjesecu u kojem se podnosi projektni prijedlog) dokazati trošak bruto plaće, izračun će se izvesti iz </a:t>
            </a:r>
            <a:r>
              <a:rPr lang="en-US" b="1">
                <a:latin typeface="+mj-lt"/>
              </a:rPr>
              <a:t>dostupnih zabilježenih bruto iznosa troškova zapošljavanja </a:t>
            </a:r>
            <a:r>
              <a:rPr lang="en-US">
                <a:latin typeface="+mj-lt"/>
              </a:rPr>
              <a:t>tog djelatnika za mjesece u kojima je djelatnik radio kod prijavitelja prije predaje projektnog prijedloga, koji se onda propisno prilagođuju za razdoblje od 12 mjeseci</a:t>
            </a:r>
            <a:endParaRPr lang="en-US" dirty="0"/>
          </a:p>
          <a:p>
            <a:pPr marL="342900" indent="-342900" algn="just">
              <a:buAutoNum type="alphaLcParenR"/>
            </a:pPr>
            <a:r>
              <a:rPr lang="en-US">
                <a:latin typeface="+mj-lt"/>
              </a:rPr>
              <a:t>Z</a:t>
            </a:r>
            <a:r>
              <a:rPr lang="pl-PL" dirty="0">
                <a:latin typeface="+mj-lt"/>
              </a:rPr>
              <a:t>a radno mjesto u slučaju kada kod prijavitelja</a:t>
            </a:r>
            <a:r>
              <a:rPr lang="en-US" dirty="0">
                <a:latin typeface="+mj-lt"/>
              </a:rPr>
              <a:t> </a:t>
            </a:r>
            <a:r>
              <a:rPr lang="pl-PL" b="1" dirty="0">
                <a:latin typeface="+mj-lt"/>
              </a:rPr>
              <a:t>nije zaposlena </a:t>
            </a:r>
            <a:r>
              <a:rPr lang="pl-PL" dirty="0">
                <a:latin typeface="+mj-lt"/>
              </a:rPr>
              <a:t>niti jedna osoba do predaje projektnog prijedloga, i/ili nije zaposlena niti jedna osoba </a:t>
            </a:r>
            <a:r>
              <a:rPr lang="pl-PL" b="1" dirty="0">
                <a:latin typeface="+mj-lt"/>
              </a:rPr>
              <a:t>u neprekidnom trajanju 12 uzastopnih mjeseci </a:t>
            </a:r>
            <a:r>
              <a:rPr lang="pl-PL" dirty="0">
                <a:latin typeface="+mj-lt"/>
              </a:rPr>
              <a:t>koji prethode predaji projektnog prijedloga,</a:t>
            </a:r>
            <a:r>
              <a:rPr lang="en-US" dirty="0">
                <a:latin typeface="+mj-lt"/>
              </a:rPr>
              <a:t> i/</a:t>
            </a:r>
            <a:r>
              <a:rPr lang="en-US" dirty="0" err="1">
                <a:latin typeface="+mj-lt"/>
              </a:rPr>
              <a:t>ili</a:t>
            </a:r>
            <a:r>
              <a:rPr lang="pl-PL" dirty="0">
                <a:latin typeface="+mj-lt"/>
              </a:rPr>
              <a:t> niti jedna od zaposlenih osoba nije raspoređena na isto ili slično radno mjesto</a:t>
            </a:r>
            <a:r>
              <a:rPr lang="en-US" dirty="0">
                <a:latin typeface="+mj-lt"/>
              </a:rPr>
              <a:t>, </a:t>
            </a:r>
            <a:r>
              <a:rPr lang="en-US" dirty="0" err="1">
                <a:latin typeface="+mj-lt"/>
              </a:rPr>
              <a:t>standardne</a:t>
            </a:r>
            <a:r>
              <a:rPr lang="en-US" dirty="0">
                <a:latin typeface="+mj-lt"/>
              </a:rPr>
              <a:t> </a:t>
            </a:r>
            <a:r>
              <a:rPr lang="en-US" dirty="0" err="1">
                <a:latin typeface="+mj-lt"/>
              </a:rPr>
              <a:t>veličine</a:t>
            </a:r>
            <a:r>
              <a:rPr lang="en-US" dirty="0">
                <a:latin typeface="+mj-lt"/>
              </a:rPr>
              <a:t> </a:t>
            </a:r>
            <a:r>
              <a:rPr lang="en-US" dirty="0" err="1">
                <a:latin typeface="+mj-lt"/>
              </a:rPr>
              <a:t>jediničnog</a:t>
            </a:r>
            <a:r>
              <a:rPr lang="en-US" dirty="0">
                <a:latin typeface="+mj-lt"/>
              </a:rPr>
              <a:t> </a:t>
            </a:r>
            <a:r>
              <a:rPr lang="en-US" dirty="0" err="1">
                <a:latin typeface="+mj-lt"/>
              </a:rPr>
              <a:t>troška</a:t>
            </a:r>
            <a:r>
              <a:rPr lang="en-US" dirty="0">
                <a:latin typeface="+mj-lt"/>
              </a:rPr>
              <a:t> </a:t>
            </a:r>
            <a:r>
              <a:rPr lang="en-US" dirty="0" err="1">
                <a:latin typeface="+mj-lt"/>
              </a:rPr>
              <a:t>izračunavaju</a:t>
            </a:r>
            <a:r>
              <a:rPr lang="en-US" dirty="0">
                <a:latin typeface="+mj-lt"/>
              </a:rPr>
              <a:t> se </a:t>
            </a:r>
            <a:r>
              <a:rPr lang="en-US" dirty="0" err="1">
                <a:latin typeface="+mj-lt"/>
              </a:rPr>
              <a:t>na</a:t>
            </a:r>
            <a:r>
              <a:rPr lang="en-US" dirty="0">
                <a:latin typeface="+mj-lt"/>
              </a:rPr>
              <a:t> </a:t>
            </a:r>
            <a:r>
              <a:rPr lang="en-US" dirty="0" err="1">
                <a:latin typeface="+mj-lt"/>
              </a:rPr>
              <a:t>način</a:t>
            </a:r>
            <a:r>
              <a:rPr lang="en-US" dirty="0">
                <a:latin typeface="+mj-lt"/>
              </a:rPr>
              <a:t> da se </a:t>
            </a:r>
            <a:r>
              <a:rPr lang="en-US" dirty="0" err="1">
                <a:latin typeface="+mj-lt"/>
              </a:rPr>
              <a:t>za</a:t>
            </a:r>
            <a:r>
              <a:rPr lang="en-US" dirty="0">
                <a:latin typeface="+mj-lt"/>
              </a:rPr>
              <a:t> </a:t>
            </a:r>
            <a:r>
              <a:rPr lang="en-US" dirty="0" err="1">
                <a:latin typeface="+mj-lt"/>
              </a:rPr>
              <a:t>predviđeno</a:t>
            </a:r>
            <a:r>
              <a:rPr lang="en-US" dirty="0">
                <a:latin typeface="+mj-lt"/>
              </a:rPr>
              <a:t> </a:t>
            </a:r>
            <a:r>
              <a:rPr lang="en-US" dirty="0" err="1">
                <a:latin typeface="+mj-lt"/>
              </a:rPr>
              <a:t>radno</a:t>
            </a:r>
            <a:r>
              <a:rPr lang="en-US" dirty="0">
                <a:latin typeface="+mj-lt"/>
              </a:rPr>
              <a:t> </a:t>
            </a:r>
            <a:r>
              <a:rPr lang="en-US" dirty="0" err="1">
                <a:latin typeface="+mj-lt"/>
              </a:rPr>
              <a:t>mjesto</a:t>
            </a:r>
            <a:r>
              <a:rPr lang="en-US" dirty="0">
                <a:latin typeface="+mj-lt"/>
              </a:rPr>
              <a:t> </a:t>
            </a:r>
            <a:r>
              <a:rPr lang="en-US" dirty="0" err="1">
                <a:latin typeface="+mj-lt"/>
              </a:rPr>
              <a:t>djelatnika</a:t>
            </a:r>
            <a:r>
              <a:rPr lang="en-US" dirty="0">
                <a:latin typeface="+mj-lt"/>
              </a:rPr>
              <a:t> </a:t>
            </a:r>
            <a:r>
              <a:rPr lang="en-US" dirty="0" err="1">
                <a:latin typeface="+mj-lt"/>
              </a:rPr>
              <a:t>zaposlenog</a:t>
            </a:r>
            <a:r>
              <a:rPr lang="en-US" dirty="0">
                <a:latin typeface="+mj-lt"/>
              </a:rPr>
              <a:t> </a:t>
            </a:r>
            <a:r>
              <a:rPr lang="en-US" dirty="0" err="1">
                <a:latin typeface="+mj-lt"/>
              </a:rPr>
              <a:t>na</a:t>
            </a:r>
            <a:r>
              <a:rPr lang="en-US" dirty="0">
                <a:latin typeface="+mj-lt"/>
              </a:rPr>
              <a:t> </a:t>
            </a:r>
            <a:r>
              <a:rPr lang="en-US" dirty="0" err="1">
                <a:latin typeface="+mj-lt"/>
              </a:rPr>
              <a:t>projektu</a:t>
            </a:r>
            <a:r>
              <a:rPr lang="en-US" dirty="0">
                <a:latin typeface="+mj-lt"/>
              </a:rPr>
              <a:t> </a:t>
            </a:r>
            <a:r>
              <a:rPr lang="en-US" dirty="0" err="1">
                <a:latin typeface="+mj-lt"/>
              </a:rPr>
              <a:t>priznaje</a:t>
            </a:r>
            <a:r>
              <a:rPr lang="en-US" dirty="0">
                <a:latin typeface="+mj-lt"/>
              </a:rPr>
              <a:t> sat </a:t>
            </a:r>
            <a:r>
              <a:rPr lang="en-US" dirty="0" err="1">
                <a:latin typeface="+mj-lt"/>
              </a:rPr>
              <a:t>rada</a:t>
            </a:r>
            <a:r>
              <a:rPr lang="en-US" dirty="0">
                <a:latin typeface="+mj-lt"/>
              </a:rPr>
              <a:t> </a:t>
            </a:r>
            <a:r>
              <a:rPr lang="en-US" dirty="0" err="1">
                <a:latin typeface="+mj-lt"/>
              </a:rPr>
              <a:t>na</a:t>
            </a:r>
            <a:r>
              <a:rPr lang="en-US" dirty="0">
                <a:latin typeface="+mj-lt"/>
              </a:rPr>
              <a:t> </a:t>
            </a:r>
            <a:r>
              <a:rPr lang="en-US" dirty="0" err="1">
                <a:latin typeface="+mj-lt"/>
              </a:rPr>
              <a:t>osnovu</a:t>
            </a:r>
            <a:r>
              <a:rPr lang="en-US" dirty="0">
                <a:latin typeface="+mj-lt"/>
              </a:rPr>
              <a:t> 12 </a:t>
            </a:r>
            <a:r>
              <a:rPr lang="en-US" dirty="0" err="1">
                <a:latin typeface="+mj-lt"/>
              </a:rPr>
              <a:t>mj</a:t>
            </a:r>
            <a:r>
              <a:rPr lang="en-US" dirty="0">
                <a:latin typeface="+mj-lt"/>
              </a:rPr>
              <a:t>. </a:t>
            </a:r>
            <a:r>
              <a:rPr lang="en-US" b="1" dirty="0" err="1">
                <a:latin typeface="+mj-lt"/>
              </a:rPr>
              <a:t>prosjeka</a:t>
            </a:r>
            <a:r>
              <a:rPr lang="en-US" b="1" dirty="0">
                <a:latin typeface="+mj-lt"/>
              </a:rPr>
              <a:t> </a:t>
            </a:r>
            <a:r>
              <a:rPr lang="en-US" dirty="0" err="1">
                <a:latin typeface="+mj-lt"/>
              </a:rPr>
              <a:t>za</a:t>
            </a:r>
            <a:r>
              <a:rPr lang="en-US" dirty="0">
                <a:latin typeface="+mj-lt"/>
              </a:rPr>
              <a:t> period od 1.1.2021. do 31.12.2021. </a:t>
            </a:r>
            <a:r>
              <a:rPr lang="en-US" dirty="0" err="1">
                <a:latin typeface="+mj-lt"/>
              </a:rPr>
              <a:t>umnožen</a:t>
            </a:r>
            <a:r>
              <a:rPr lang="en-US" dirty="0">
                <a:latin typeface="+mj-lt"/>
              </a:rPr>
              <a:t> s </a:t>
            </a:r>
            <a:r>
              <a:rPr lang="en-US" dirty="0" err="1">
                <a:latin typeface="+mj-lt"/>
              </a:rPr>
              <a:t>planiranim</a:t>
            </a:r>
            <a:r>
              <a:rPr lang="en-US" dirty="0">
                <a:latin typeface="+mj-lt"/>
              </a:rPr>
              <a:t> </a:t>
            </a:r>
            <a:r>
              <a:rPr lang="en-US" dirty="0" err="1">
                <a:latin typeface="+mj-lt"/>
              </a:rPr>
              <a:t>brojem</a:t>
            </a:r>
            <a:r>
              <a:rPr lang="en-US" dirty="0">
                <a:latin typeface="+mj-lt"/>
              </a:rPr>
              <a:t> sati </a:t>
            </a:r>
            <a:r>
              <a:rPr lang="en-US" dirty="0" err="1">
                <a:latin typeface="+mj-lt"/>
              </a:rPr>
              <a:t>osoblja</a:t>
            </a:r>
            <a:r>
              <a:rPr lang="en-US" dirty="0">
                <a:latin typeface="+mj-lt"/>
              </a:rPr>
              <a:t> </a:t>
            </a:r>
            <a:r>
              <a:rPr lang="en-US" dirty="0" err="1">
                <a:latin typeface="+mj-lt"/>
              </a:rPr>
              <a:t>koje</a:t>
            </a:r>
            <a:r>
              <a:rPr lang="en-US" dirty="0">
                <a:latin typeface="+mj-lt"/>
              </a:rPr>
              <a:t> </a:t>
            </a:r>
            <a:r>
              <a:rPr lang="en-US" dirty="0" err="1">
                <a:latin typeface="+mj-lt"/>
              </a:rPr>
              <a:t>će</a:t>
            </a:r>
            <a:r>
              <a:rPr lang="en-US" dirty="0">
                <a:latin typeface="+mj-lt"/>
              </a:rPr>
              <a:t> </a:t>
            </a:r>
            <a:r>
              <a:rPr lang="en-US" dirty="0" err="1">
                <a:latin typeface="+mj-lt"/>
              </a:rPr>
              <a:t>izravno</a:t>
            </a:r>
            <a:r>
              <a:rPr lang="en-US" dirty="0">
                <a:latin typeface="+mj-lt"/>
              </a:rPr>
              <a:t> </a:t>
            </a:r>
            <a:r>
              <a:rPr lang="en-US" dirty="0" err="1">
                <a:latin typeface="+mj-lt"/>
              </a:rPr>
              <a:t>raditi</a:t>
            </a:r>
            <a:r>
              <a:rPr lang="en-US" dirty="0">
                <a:latin typeface="+mj-lt"/>
              </a:rPr>
              <a:t> </a:t>
            </a:r>
            <a:r>
              <a:rPr lang="en-US" dirty="0" err="1">
                <a:latin typeface="+mj-lt"/>
              </a:rPr>
              <a:t>na</a:t>
            </a:r>
            <a:r>
              <a:rPr lang="en-US" dirty="0">
                <a:latin typeface="+mj-lt"/>
              </a:rPr>
              <a:t> </a:t>
            </a:r>
            <a:r>
              <a:rPr lang="en-US" dirty="0" err="1">
                <a:latin typeface="+mj-lt"/>
              </a:rPr>
              <a:t>projektu</a:t>
            </a:r>
            <a:r>
              <a:rPr lang="en-US" dirty="0">
                <a:latin typeface="+mj-lt"/>
              </a:rPr>
              <a:t> </a:t>
            </a:r>
            <a:r>
              <a:rPr lang="en-US" b="1" dirty="0" err="1">
                <a:latin typeface="+mj-lt"/>
              </a:rPr>
              <a:t>prema</a:t>
            </a:r>
            <a:r>
              <a:rPr lang="en-US" b="1" dirty="0">
                <a:latin typeface="+mj-lt"/>
              </a:rPr>
              <a:t> </a:t>
            </a:r>
            <a:r>
              <a:rPr lang="en-US" b="1" dirty="0" err="1">
                <a:latin typeface="+mj-lt"/>
              </a:rPr>
              <a:t>područjima</a:t>
            </a:r>
            <a:r>
              <a:rPr lang="en-US" b="1" dirty="0">
                <a:latin typeface="+mj-lt"/>
              </a:rPr>
              <a:t> NKD 2007 </a:t>
            </a:r>
            <a:r>
              <a:rPr lang="en-US" dirty="0">
                <a:latin typeface="+mj-lt"/>
              </a:rPr>
              <a:t>(</a:t>
            </a:r>
            <a:r>
              <a:rPr lang="en-US" dirty="0" err="1">
                <a:latin typeface="+mj-lt"/>
              </a:rPr>
              <a:t>izvor</a:t>
            </a:r>
            <a:r>
              <a:rPr lang="en-US" dirty="0">
                <a:latin typeface="+mj-lt"/>
              </a:rPr>
              <a:t>: DZS) </a:t>
            </a:r>
            <a:endParaRPr lang="en-150" sz="1500" dirty="0">
              <a:latin typeface="+mj-lt"/>
            </a:endParaRPr>
          </a:p>
          <a:p>
            <a:pPr algn="just"/>
            <a:endParaRPr lang="en-US" b="1" dirty="0">
              <a:solidFill>
                <a:srgbClr val="000000"/>
              </a:solidFill>
              <a:latin typeface="+mj-lt"/>
            </a:endParaRPr>
          </a:p>
        </p:txBody>
      </p:sp>
      <p:sp>
        <p:nvSpPr>
          <p:cNvPr id="4" name="TextBox 3"/>
          <p:cNvSpPr txBox="1"/>
          <p:nvPr/>
        </p:nvSpPr>
        <p:spPr>
          <a:xfrm>
            <a:off x="382818" y="201905"/>
            <a:ext cx="11523432"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TROŠKOVI PLAĆA OSOBLJA</a:t>
            </a:r>
          </a:p>
        </p:txBody>
      </p:sp>
      <p:pic>
        <p:nvPicPr>
          <p:cNvPr id="7" name="Slika 6">
            <a:extLst>
              <a:ext uri="{FF2B5EF4-FFF2-40B4-BE49-F238E27FC236}">
                <a16:creationId xmlns:a16="http://schemas.microsoft.com/office/drawing/2014/main" id="{0E12824D-34E5-4E10-9245-98F0A4C830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89120" y="6246702"/>
            <a:ext cx="2136479" cy="474773"/>
          </a:xfrm>
          <a:prstGeom prst="rect">
            <a:avLst/>
          </a:prstGeom>
        </p:spPr>
      </p:pic>
    </p:spTree>
    <p:extLst>
      <p:ext uri="{BB962C8B-B14F-4D97-AF65-F5344CB8AC3E}">
        <p14:creationId xmlns:p14="http://schemas.microsoft.com/office/powerpoint/2010/main" val="144528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0037" y="847085"/>
            <a:ext cx="10289137" cy="636015"/>
          </a:xfrm>
        </p:spPr>
        <p:style>
          <a:lnRef idx="1">
            <a:schemeClr val="accent1"/>
          </a:lnRef>
          <a:fillRef idx="2">
            <a:schemeClr val="accent1"/>
          </a:fillRef>
          <a:effectRef idx="1">
            <a:schemeClr val="accent1"/>
          </a:effectRef>
          <a:fontRef idx="minor">
            <a:schemeClr val="dk1"/>
          </a:fontRef>
        </p:style>
        <p:txBody>
          <a:bodyPr>
            <a:normAutofit/>
          </a:bodyPr>
          <a:lstStyle/>
          <a:p>
            <a:pPr algn="l"/>
            <a:r>
              <a:rPr lang="hr-HR" sz="3000" b="1">
                <a:latin typeface="+mj-lt"/>
                <a:ea typeface="MS PGothic" pitchFamily="34" charset="-128"/>
              </a:rPr>
              <a:t>Strateški i zakonodavni okvir</a:t>
            </a:r>
            <a:endParaRPr lang="hr-HR" sz="3000" b="1">
              <a:latin typeface="+mj-lt"/>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4" name="TextBox 3">
            <a:extLst>
              <a:ext uri="{FF2B5EF4-FFF2-40B4-BE49-F238E27FC236}">
                <a16:creationId xmlns:a16="http://schemas.microsoft.com/office/drawing/2014/main" id="{A2BFB17B-D867-4E2D-A2E8-6A9EBD7BF38B}"/>
              </a:ext>
            </a:extLst>
          </p:cNvPr>
          <p:cNvSpPr txBox="1"/>
          <p:nvPr/>
        </p:nvSpPr>
        <p:spPr>
          <a:xfrm>
            <a:off x="940036" y="2283317"/>
            <a:ext cx="10289137" cy="2393613"/>
          </a:xfrm>
          <a:prstGeom prst="rect">
            <a:avLst/>
          </a:prstGeom>
        </p:spPr>
        <p:style>
          <a:lnRef idx="0">
            <a:scrgbClr r="0" g="0" b="0"/>
          </a:lnRef>
          <a:fillRef idx="1003">
            <a:schemeClr val="lt1"/>
          </a:fillRef>
          <a:effectRef idx="0">
            <a:scrgbClr r="0" g="0" b="0"/>
          </a:effectRef>
          <a:fontRef idx="major"/>
        </p:style>
        <p:txBody>
          <a:bodyPr wrap="square" rtlCol="0">
            <a:spAutoFit/>
          </a:bodyPr>
          <a:lstStyle/>
          <a:p>
            <a:pPr marL="285750" indent="-285750" algn="just">
              <a:buFont typeface="Arial" panose="020B0604020202020204" pitchFamily="34" charset="0"/>
              <a:buChar char="•"/>
            </a:pPr>
            <a:endParaRPr lang="en-GB" sz="1800">
              <a:effectLst/>
              <a:latin typeface="+mj-lt"/>
              <a:ea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hr-HR" sz="1800">
                <a:effectLst/>
                <a:latin typeface="+mj-lt"/>
                <a:ea typeface="Times New Roman" panose="02020603050405020304" pitchFamily="18" charset="0"/>
                <a:cs typeface="Times New Roman" panose="02020603050405020304" pitchFamily="18" charset="0"/>
              </a:rPr>
              <a:t>Kako bi odgovorila na izazove krize uzrokovane pandemijom bolesti COVID-19 Europska unija je 2020. godine uspostavila </a:t>
            </a:r>
            <a:r>
              <a:rPr lang="hr-HR" sz="1800" b="1">
                <a:effectLst/>
                <a:latin typeface="+mj-lt"/>
                <a:ea typeface="Times New Roman" panose="02020603050405020304" pitchFamily="18" charset="0"/>
                <a:cs typeface="Times New Roman" panose="02020603050405020304" pitchFamily="18" charset="0"/>
              </a:rPr>
              <a:t>Mehanizam za oporavak i otpornost </a:t>
            </a:r>
            <a:r>
              <a:rPr lang="hr-HR" sz="1800">
                <a:effectLst/>
                <a:latin typeface="+mj-lt"/>
                <a:ea typeface="Times New Roman" panose="02020603050405020304" pitchFamily="18" charset="0"/>
                <a:cs typeface="Times New Roman" panose="02020603050405020304" pitchFamily="18" charset="0"/>
              </a:rPr>
              <a:t>kao dio instrumenta EU sljedeće generacije. </a:t>
            </a:r>
            <a:endParaRPr lang="en-GB" sz="1800">
              <a:effectLst/>
              <a:latin typeface="+mj-lt"/>
              <a:ea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endParaRPr lang="en-GB" sz="1800">
              <a:effectLst/>
              <a:latin typeface="+mj-lt"/>
              <a:ea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hr-HR" sz="1800" b="1">
                <a:effectLst/>
                <a:latin typeface="+mj-lt"/>
                <a:ea typeface="Times New Roman" panose="02020603050405020304" pitchFamily="18" charset="0"/>
                <a:cs typeface="Times New Roman" panose="02020603050405020304" pitchFamily="18" charset="0"/>
              </a:rPr>
              <a:t>Planovi za oporavak i otpornost</a:t>
            </a:r>
            <a:r>
              <a:rPr lang="hr-HR" sz="1800">
                <a:effectLst/>
                <a:latin typeface="+mj-lt"/>
                <a:ea typeface="Times New Roman" panose="02020603050405020304" pitchFamily="18" charset="0"/>
                <a:cs typeface="Times New Roman" panose="02020603050405020304" pitchFamily="18" charset="0"/>
              </a:rPr>
              <a:t>, koje izrađuju države članice u suradnji s Europskom komisijom, temelj su za korištenje sredstava iz spomenutog Mehanizma, a time i glavni strateški dokument za planiranje i provedbu reformi, ulaganja i projektnih inicijativa država članica usmjerenih na gospodarski oporavak, održivi razvoj te zelenu i digitalnu tranziciju. </a:t>
            </a:r>
            <a:endParaRPr lang="hr-HR"/>
          </a:p>
        </p:txBody>
      </p:sp>
      <p:pic>
        <p:nvPicPr>
          <p:cNvPr id="6" name="Slika 6">
            <a:extLst>
              <a:ext uri="{FF2B5EF4-FFF2-40B4-BE49-F238E27FC236}">
                <a16:creationId xmlns:a16="http://schemas.microsoft.com/office/drawing/2014/main" id="{5A88ACF3-3CED-4A3E-9AC3-70D8654BDC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29587" y="6241623"/>
            <a:ext cx="2136479" cy="474773"/>
          </a:xfrm>
          <a:prstGeom prst="rect">
            <a:avLst/>
          </a:prstGeom>
        </p:spPr>
      </p:pic>
    </p:spTree>
    <p:extLst>
      <p:ext uri="{BB962C8B-B14F-4D97-AF65-F5344CB8AC3E}">
        <p14:creationId xmlns:p14="http://schemas.microsoft.com/office/powerpoint/2010/main" val="3927813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0161" y="17743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079631"/>
            <a:ext cx="2558203" cy="757979"/>
          </a:xfrm>
          <a:prstGeom prst="rect">
            <a:avLst/>
          </a:prstGeom>
          <a:noFill/>
        </p:spPr>
      </p:pic>
      <p:sp>
        <p:nvSpPr>
          <p:cNvPr id="3" name="Rectangle 2"/>
          <p:cNvSpPr/>
          <p:nvPr/>
        </p:nvSpPr>
        <p:spPr>
          <a:xfrm>
            <a:off x="145916" y="826854"/>
            <a:ext cx="12046084" cy="5350183"/>
          </a:xfrm>
          <a:prstGeom prst="rect">
            <a:avLst/>
          </a:prstGeom>
        </p:spPr>
        <p:style>
          <a:lnRef idx="0">
            <a:scrgbClr r="0" g="0" b="0"/>
          </a:lnRef>
          <a:fillRef idx="1003">
            <a:schemeClr val="lt1"/>
          </a:fillRef>
          <a:effectRef idx="0">
            <a:scrgbClr r="0" g="0" b="0"/>
          </a:effectRef>
          <a:fontRef idx="major"/>
        </p:style>
        <p:txBody>
          <a:bodyPr wrap="square">
            <a:spAutoFit/>
          </a:bodyPr>
          <a:lstStyle/>
          <a:p>
            <a:pPr marL="285750" indent="-285750">
              <a:spcAft>
                <a:spcPts val="200"/>
              </a:spcAft>
              <a:buFont typeface="Arial" panose="020B0604020202020204" pitchFamily="34" charset="0"/>
              <a:buChar char="•"/>
            </a:pPr>
            <a:r>
              <a:rPr lang="pl-PL" sz="1500" b="1" dirty="0">
                <a:latin typeface="+mj-lt"/>
              </a:rPr>
              <a:t>PDV</a:t>
            </a:r>
            <a:r>
              <a:rPr lang="pl-PL" sz="1500" dirty="0">
                <a:latin typeface="+mj-lt"/>
              </a:rPr>
              <a:t> tj. porez na dodanu vrijednost; </a:t>
            </a:r>
          </a:p>
          <a:p>
            <a:pPr marL="285750" indent="-285750">
              <a:spcAft>
                <a:spcPts val="200"/>
              </a:spcAft>
              <a:buFont typeface="Arial" panose="020B0604020202020204" pitchFamily="34" charset="0"/>
              <a:buChar char="•"/>
            </a:pPr>
            <a:r>
              <a:rPr lang="en-US" sz="1500" b="1" dirty="0" err="1">
                <a:latin typeface="+mj-lt"/>
              </a:rPr>
              <a:t>Kamate</a:t>
            </a:r>
            <a:r>
              <a:rPr lang="en-US" sz="1500" dirty="0">
                <a:latin typeface="+mj-lt"/>
              </a:rPr>
              <a:t> </a:t>
            </a:r>
            <a:r>
              <a:rPr lang="en-US" sz="1500" dirty="0" err="1">
                <a:latin typeface="+mj-lt"/>
              </a:rPr>
              <a:t>na</a:t>
            </a:r>
            <a:r>
              <a:rPr lang="en-US" sz="1500" dirty="0">
                <a:latin typeface="+mj-lt"/>
              </a:rPr>
              <a:t> dug; </a:t>
            </a:r>
          </a:p>
          <a:p>
            <a:pPr marL="285750" indent="-285750">
              <a:spcAft>
                <a:spcPts val="200"/>
              </a:spcAft>
              <a:buFont typeface="Arial" panose="020B0604020202020204" pitchFamily="34" charset="0"/>
              <a:buChar char="•"/>
            </a:pPr>
            <a:r>
              <a:rPr lang="en-US" sz="1500" dirty="0" err="1"/>
              <a:t>Doprinosi</a:t>
            </a:r>
            <a:r>
              <a:rPr lang="en-US" sz="1500" dirty="0"/>
              <a:t> u </a:t>
            </a:r>
            <a:r>
              <a:rPr lang="en-US" sz="1500" dirty="0" err="1"/>
              <a:t>naravi</a:t>
            </a:r>
            <a:r>
              <a:rPr lang="en-US" sz="1500" dirty="0"/>
              <a:t> u </a:t>
            </a:r>
            <a:r>
              <a:rPr lang="en-US" sz="1500" dirty="0" err="1"/>
              <a:t>obliku</a:t>
            </a:r>
            <a:r>
              <a:rPr lang="en-US" sz="1500" dirty="0"/>
              <a:t> </a:t>
            </a:r>
            <a:r>
              <a:rPr lang="en-US" sz="1500" dirty="0" err="1"/>
              <a:t>izvršenih</a:t>
            </a:r>
            <a:r>
              <a:rPr lang="en-US" sz="1500" dirty="0"/>
              <a:t> </a:t>
            </a:r>
            <a:r>
              <a:rPr lang="en-US" sz="1500" dirty="0" err="1"/>
              <a:t>radova</a:t>
            </a:r>
            <a:r>
              <a:rPr lang="en-US" sz="1500" dirty="0"/>
              <a:t> </a:t>
            </a:r>
            <a:r>
              <a:rPr lang="en-US" sz="1500" dirty="0" err="1"/>
              <a:t>ili</a:t>
            </a:r>
            <a:r>
              <a:rPr lang="en-US" sz="1500" dirty="0"/>
              <a:t> </a:t>
            </a:r>
            <a:r>
              <a:rPr lang="en-US" sz="1500" dirty="0" err="1"/>
              <a:t>osiguranja</a:t>
            </a:r>
            <a:r>
              <a:rPr lang="en-US" sz="1500" dirty="0"/>
              <a:t> robe, </a:t>
            </a:r>
            <a:r>
              <a:rPr lang="en-US" sz="1500" dirty="0" err="1"/>
              <a:t>usluga</a:t>
            </a:r>
            <a:r>
              <a:rPr lang="en-US" sz="1500" dirty="0"/>
              <a:t>, </a:t>
            </a:r>
            <a:r>
              <a:rPr lang="en-US" sz="1500" dirty="0" err="1"/>
              <a:t>zemljišta</a:t>
            </a:r>
            <a:r>
              <a:rPr lang="en-US" sz="1500" dirty="0"/>
              <a:t> </a:t>
            </a:r>
            <a:r>
              <a:rPr lang="en-US" sz="1500" dirty="0" err="1"/>
              <a:t>i</a:t>
            </a:r>
            <a:r>
              <a:rPr lang="en-US" sz="1500" dirty="0"/>
              <a:t> </a:t>
            </a:r>
            <a:r>
              <a:rPr lang="en-US" sz="1500" dirty="0" err="1"/>
              <a:t>nekretnina</a:t>
            </a:r>
            <a:r>
              <a:rPr lang="en-US" sz="1500" dirty="0"/>
              <a:t> za </a:t>
            </a:r>
            <a:r>
              <a:rPr lang="en-US" sz="1500" dirty="0" err="1"/>
              <a:t>koje</a:t>
            </a:r>
            <a:r>
              <a:rPr lang="en-US" sz="1500" dirty="0"/>
              <a:t> </a:t>
            </a:r>
            <a:r>
              <a:rPr lang="en-US" sz="1500" dirty="0" err="1"/>
              <a:t>nije</a:t>
            </a:r>
            <a:r>
              <a:rPr lang="en-US" sz="1500" dirty="0"/>
              <a:t> </a:t>
            </a:r>
            <a:r>
              <a:rPr lang="en-US" sz="1500" dirty="0" err="1"/>
              <a:t>izvršeno</a:t>
            </a:r>
            <a:r>
              <a:rPr lang="en-US" sz="1500" dirty="0"/>
              <a:t> </a:t>
            </a:r>
            <a:r>
              <a:rPr lang="en-US" sz="1500" dirty="0" err="1"/>
              <a:t>plaćanje</a:t>
            </a:r>
            <a:r>
              <a:rPr lang="en-US" sz="1500" dirty="0"/>
              <a:t> u </a:t>
            </a:r>
            <a:r>
              <a:rPr lang="en-US" sz="1500" dirty="0" err="1"/>
              <a:t>gotovini</a:t>
            </a:r>
            <a:r>
              <a:rPr lang="en-US" sz="1500" dirty="0"/>
              <a:t>, </a:t>
            </a:r>
            <a:r>
              <a:rPr lang="en-US" sz="1500" dirty="0" err="1"/>
              <a:t>potkrijepljeno</a:t>
            </a:r>
            <a:r>
              <a:rPr lang="en-US" sz="1500" dirty="0"/>
              <a:t> </a:t>
            </a:r>
            <a:r>
              <a:rPr lang="en-US" sz="1500" dirty="0" err="1"/>
              <a:t>računima</a:t>
            </a:r>
            <a:r>
              <a:rPr lang="en-US" sz="1500" dirty="0"/>
              <a:t> </a:t>
            </a:r>
            <a:r>
              <a:rPr lang="en-US" sz="1500" dirty="0" err="1"/>
              <a:t>ili</a:t>
            </a:r>
            <a:r>
              <a:rPr lang="en-US" sz="1500" dirty="0"/>
              <a:t> </a:t>
            </a:r>
            <a:r>
              <a:rPr lang="en-US" sz="1500" dirty="0" err="1"/>
              <a:t>dokumentima</a:t>
            </a:r>
            <a:r>
              <a:rPr lang="en-US" sz="1500" dirty="0"/>
              <a:t> </a:t>
            </a:r>
            <a:r>
              <a:rPr lang="en-US" sz="1500" dirty="0" err="1"/>
              <a:t>iste</a:t>
            </a:r>
            <a:r>
              <a:rPr lang="en-US" sz="1500" dirty="0"/>
              <a:t> </a:t>
            </a:r>
            <a:r>
              <a:rPr lang="en-US" sz="1500" dirty="0" err="1"/>
              <a:t>dokazne</a:t>
            </a:r>
            <a:r>
              <a:rPr lang="en-US" sz="1500" dirty="0"/>
              <a:t> </a:t>
            </a:r>
            <a:r>
              <a:rPr lang="en-US" sz="1500" dirty="0" err="1"/>
              <a:t>vrijednosti</a:t>
            </a:r>
            <a:r>
              <a:rPr lang="en-US" sz="1500" dirty="0"/>
              <a:t>; </a:t>
            </a:r>
          </a:p>
          <a:p>
            <a:pPr marL="285750" indent="-285750">
              <a:spcAft>
                <a:spcPts val="200"/>
              </a:spcAft>
              <a:buFont typeface="Arial" panose="020B0604020202020204" pitchFamily="34" charset="0"/>
              <a:buChar char="•"/>
            </a:pPr>
            <a:r>
              <a:rPr lang="en-US" sz="1500" dirty="0" err="1">
                <a:latin typeface="+mj-lt"/>
              </a:rPr>
              <a:t>Troškovi</a:t>
            </a:r>
            <a:r>
              <a:rPr lang="en-US" sz="1500" dirty="0">
                <a:latin typeface="+mj-lt"/>
              </a:rPr>
              <a:t> </a:t>
            </a:r>
            <a:r>
              <a:rPr lang="en-US" sz="1500" b="1" dirty="0" err="1">
                <a:latin typeface="+mj-lt"/>
              </a:rPr>
              <a:t>poduzeća</a:t>
            </a:r>
            <a:r>
              <a:rPr lang="en-US" sz="1500" b="1" dirty="0">
                <a:latin typeface="+mj-lt"/>
              </a:rPr>
              <a:t> u </a:t>
            </a:r>
            <a:r>
              <a:rPr lang="en-US" sz="1500" b="1" dirty="0" err="1">
                <a:latin typeface="+mj-lt"/>
              </a:rPr>
              <a:t>poteškoćama</a:t>
            </a:r>
            <a:r>
              <a:rPr lang="en-US" sz="1500" dirty="0">
                <a:latin typeface="+mj-lt"/>
              </a:rPr>
              <a:t>, u </a:t>
            </a:r>
            <a:r>
              <a:rPr lang="en-US" sz="1500" dirty="0" err="1">
                <a:latin typeface="+mj-lt"/>
              </a:rPr>
              <a:t>skladu</a:t>
            </a:r>
            <a:r>
              <a:rPr lang="en-US" sz="1500" dirty="0">
                <a:latin typeface="+mj-lt"/>
              </a:rPr>
              <a:t> s </a:t>
            </a:r>
            <a:r>
              <a:rPr lang="en-US" sz="1500" dirty="0" err="1">
                <a:latin typeface="+mj-lt"/>
              </a:rPr>
              <a:t>pravilima</a:t>
            </a:r>
            <a:r>
              <a:rPr lang="en-US" sz="1500" dirty="0">
                <a:latin typeface="+mj-lt"/>
              </a:rPr>
              <a:t> </a:t>
            </a:r>
            <a:r>
              <a:rPr lang="en-US" sz="1500" dirty="0" err="1">
                <a:latin typeface="+mj-lt"/>
              </a:rPr>
              <a:t>Unije</a:t>
            </a:r>
            <a:r>
              <a:rPr lang="en-US" sz="1500" dirty="0">
                <a:latin typeface="+mj-lt"/>
              </a:rPr>
              <a:t> o </a:t>
            </a:r>
            <a:r>
              <a:rPr lang="en-US" sz="1500" dirty="0" err="1">
                <a:latin typeface="+mj-lt"/>
              </a:rPr>
              <a:t>državnim</a:t>
            </a:r>
            <a:r>
              <a:rPr lang="en-US" sz="1500" dirty="0">
                <a:latin typeface="+mj-lt"/>
              </a:rPr>
              <a:t> </a:t>
            </a:r>
            <a:r>
              <a:rPr lang="en-US" sz="1500" dirty="0" err="1">
                <a:latin typeface="+mj-lt"/>
              </a:rPr>
              <a:t>potporama</a:t>
            </a:r>
            <a:r>
              <a:rPr lang="en-US" sz="1500" dirty="0">
                <a:latin typeface="+mj-lt"/>
              </a:rPr>
              <a:t>; </a:t>
            </a:r>
          </a:p>
          <a:p>
            <a:pPr marL="285750" indent="-285750">
              <a:spcAft>
                <a:spcPts val="200"/>
              </a:spcAft>
              <a:buFont typeface="Arial" panose="020B0604020202020204" pitchFamily="34" charset="0"/>
              <a:buChar char="•"/>
            </a:pPr>
            <a:r>
              <a:rPr lang="en-US" sz="1500" dirty="0" err="1">
                <a:latin typeface="+mj-lt"/>
              </a:rPr>
              <a:t>Kupnja</a:t>
            </a:r>
            <a:r>
              <a:rPr lang="en-US" sz="1500" dirty="0">
                <a:latin typeface="+mj-lt"/>
              </a:rPr>
              <a:t> </a:t>
            </a:r>
            <a:r>
              <a:rPr lang="en-US" sz="1500" b="1" dirty="0" err="1">
                <a:latin typeface="+mj-lt"/>
              </a:rPr>
              <a:t>rabljene</a:t>
            </a:r>
            <a:r>
              <a:rPr lang="en-US" sz="1500" b="1" dirty="0">
                <a:latin typeface="+mj-lt"/>
              </a:rPr>
              <a:t> </a:t>
            </a:r>
            <a:r>
              <a:rPr lang="en-US" sz="1500" dirty="0" err="1">
                <a:latin typeface="+mj-lt"/>
              </a:rPr>
              <a:t>opreme</a:t>
            </a:r>
            <a:r>
              <a:rPr lang="en-US" sz="1500" dirty="0">
                <a:latin typeface="+mj-lt"/>
              </a:rPr>
              <a:t>; </a:t>
            </a:r>
            <a:r>
              <a:rPr lang="en-US" sz="1500" b="1" dirty="0" err="1">
                <a:latin typeface="+mj-lt"/>
              </a:rPr>
              <a:t>zemljišta</a:t>
            </a:r>
            <a:r>
              <a:rPr lang="en-US" sz="1500" b="1" dirty="0">
                <a:latin typeface="+mj-lt"/>
              </a:rPr>
              <a:t> </a:t>
            </a:r>
            <a:r>
              <a:rPr lang="en-US" sz="1500" b="1" dirty="0" err="1">
                <a:latin typeface="+mj-lt"/>
              </a:rPr>
              <a:t>i</a:t>
            </a:r>
            <a:r>
              <a:rPr lang="en-US" sz="1500" b="1" dirty="0">
                <a:latin typeface="+mj-lt"/>
              </a:rPr>
              <a:t> </a:t>
            </a:r>
            <a:r>
              <a:rPr lang="en-US" sz="1500" b="1" dirty="0" err="1">
                <a:latin typeface="+mj-lt"/>
              </a:rPr>
              <a:t>zgrada</a:t>
            </a:r>
            <a:r>
              <a:rPr lang="en-US" sz="1500" dirty="0">
                <a:latin typeface="+mj-lt"/>
              </a:rPr>
              <a:t>; </a:t>
            </a:r>
            <a:r>
              <a:rPr lang="en-US" sz="1500" b="1" dirty="0" err="1">
                <a:latin typeface="+mj-lt"/>
              </a:rPr>
              <a:t>vozila</a:t>
            </a:r>
            <a:r>
              <a:rPr lang="en-US" sz="1500" dirty="0">
                <a:latin typeface="+mj-lt"/>
              </a:rPr>
              <a:t>; </a:t>
            </a:r>
            <a:r>
              <a:rPr lang="en-US" sz="1500" dirty="0"/>
              <a:t>Leasing; </a:t>
            </a:r>
            <a:endParaRPr lang="en-US" sz="1500" dirty="0">
              <a:latin typeface="+mj-lt"/>
            </a:endParaRPr>
          </a:p>
          <a:p>
            <a:pPr marL="285750" indent="-285750">
              <a:spcAft>
                <a:spcPts val="200"/>
              </a:spcAft>
              <a:buFont typeface="Arial" panose="020B0604020202020204" pitchFamily="34" charset="0"/>
              <a:buChar char="•"/>
            </a:pPr>
            <a:r>
              <a:rPr lang="en-US" sz="1500" dirty="0" err="1">
                <a:latin typeface="+mj-lt"/>
              </a:rPr>
              <a:t>Oprema</a:t>
            </a:r>
            <a:r>
              <a:rPr lang="en-US" sz="1500" dirty="0">
                <a:latin typeface="+mj-lt"/>
              </a:rPr>
              <a:t> za </a:t>
            </a:r>
            <a:r>
              <a:rPr lang="en-US" sz="1500" b="1" dirty="0" err="1">
                <a:latin typeface="+mj-lt"/>
              </a:rPr>
              <a:t>redovito</a:t>
            </a:r>
            <a:r>
              <a:rPr lang="en-US" sz="1500" b="1" dirty="0">
                <a:latin typeface="+mj-lt"/>
              </a:rPr>
              <a:t> </a:t>
            </a:r>
            <a:r>
              <a:rPr lang="en-US" sz="1500" b="1" dirty="0" err="1">
                <a:latin typeface="+mj-lt"/>
              </a:rPr>
              <a:t>poslovanje</a:t>
            </a:r>
            <a:r>
              <a:rPr lang="en-US" sz="1500" b="1" dirty="0">
                <a:latin typeface="+mj-lt"/>
              </a:rPr>
              <a:t> </a:t>
            </a:r>
            <a:r>
              <a:rPr lang="en-US" sz="1500" dirty="0" err="1">
                <a:latin typeface="+mj-lt"/>
              </a:rPr>
              <a:t>koja</a:t>
            </a:r>
            <a:r>
              <a:rPr lang="en-US" sz="1500" dirty="0">
                <a:latin typeface="+mj-lt"/>
              </a:rPr>
              <a:t> </a:t>
            </a:r>
            <a:r>
              <a:rPr lang="en-US" sz="1500" dirty="0" err="1">
                <a:latin typeface="+mj-lt"/>
              </a:rPr>
              <a:t>nije</a:t>
            </a:r>
            <a:r>
              <a:rPr lang="en-US" sz="1500" dirty="0">
                <a:latin typeface="+mj-lt"/>
              </a:rPr>
              <a:t> </a:t>
            </a:r>
            <a:r>
              <a:rPr lang="en-US" sz="1500" dirty="0" err="1">
                <a:latin typeface="+mj-lt"/>
              </a:rPr>
              <a:t>vezana</a:t>
            </a:r>
            <a:r>
              <a:rPr lang="en-US" sz="1500" dirty="0">
                <a:latin typeface="+mj-lt"/>
              </a:rPr>
              <a:t> </a:t>
            </a:r>
            <a:r>
              <a:rPr lang="en-US" sz="1500" dirty="0" err="1">
                <a:latin typeface="+mj-lt"/>
              </a:rPr>
              <a:t>uz</a:t>
            </a:r>
            <a:r>
              <a:rPr lang="en-US" sz="1500" dirty="0">
                <a:latin typeface="+mj-lt"/>
              </a:rPr>
              <a:t> </a:t>
            </a:r>
            <a:r>
              <a:rPr lang="en-US" sz="1500" dirty="0" err="1">
                <a:latin typeface="+mj-lt"/>
              </a:rPr>
              <a:t>projekt</a:t>
            </a:r>
            <a:r>
              <a:rPr lang="en-US" sz="1500" dirty="0">
                <a:latin typeface="+mj-lt"/>
              </a:rPr>
              <a:t>; </a:t>
            </a:r>
          </a:p>
          <a:p>
            <a:pPr marL="285750" indent="-285750">
              <a:spcAft>
                <a:spcPts val="200"/>
              </a:spcAft>
              <a:buFont typeface="Arial" panose="020B0604020202020204" pitchFamily="34" charset="0"/>
              <a:buChar char="•"/>
            </a:pPr>
            <a:r>
              <a:rPr lang="en-US" sz="1500" dirty="0" err="1">
                <a:latin typeface="+mj-lt"/>
              </a:rPr>
              <a:t>Kupnja</a:t>
            </a:r>
            <a:r>
              <a:rPr lang="en-US" sz="1500" dirty="0">
                <a:latin typeface="+mj-lt"/>
              </a:rPr>
              <a:t> </a:t>
            </a:r>
            <a:r>
              <a:rPr lang="en-US" sz="1500" dirty="0" err="1">
                <a:latin typeface="+mj-lt"/>
              </a:rPr>
              <a:t>ili</a:t>
            </a:r>
            <a:r>
              <a:rPr lang="en-US" sz="1500" dirty="0">
                <a:latin typeface="+mj-lt"/>
              </a:rPr>
              <a:t> </a:t>
            </a:r>
            <a:r>
              <a:rPr lang="en-US" sz="1500" dirty="0" err="1">
                <a:latin typeface="+mj-lt"/>
              </a:rPr>
              <a:t>zakup</a:t>
            </a:r>
            <a:r>
              <a:rPr lang="en-US" sz="1500" dirty="0">
                <a:latin typeface="+mj-lt"/>
              </a:rPr>
              <a:t> </a:t>
            </a:r>
            <a:r>
              <a:rPr lang="en-US" sz="1500" b="1" dirty="0" err="1">
                <a:latin typeface="+mj-lt"/>
              </a:rPr>
              <a:t>sitnog</a:t>
            </a:r>
            <a:r>
              <a:rPr lang="en-US" sz="1500" b="1" dirty="0">
                <a:latin typeface="+mj-lt"/>
              </a:rPr>
              <a:t> </a:t>
            </a:r>
            <a:r>
              <a:rPr lang="en-US" sz="1500" b="1" dirty="0" err="1">
                <a:latin typeface="+mj-lt"/>
              </a:rPr>
              <a:t>inventara</a:t>
            </a:r>
            <a:r>
              <a:rPr lang="en-US" sz="1500" b="1" dirty="0">
                <a:latin typeface="+mj-lt"/>
              </a:rPr>
              <a:t> </a:t>
            </a:r>
            <a:r>
              <a:rPr lang="en-US" sz="1500" dirty="0">
                <a:latin typeface="+mj-lt"/>
              </a:rPr>
              <a:t>koji </a:t>
            </a:r>
            <a:r>
              <a:rPr lang="en-US" sz="1500" dirty="0" err="1">
                <a:latin typeface="+mj-lt"/>
              </a:rPr>
              <a:t>nije</a:t>
            </a:r>
            <a:r>
              <a:rPr lang="en-US" sz="1500" dirty="0">
                <a:latin typeface="+mj-lt"/>
              </a:rPr>
              <a:t> </a:t>
            </a:r>
            <a:r>
              <a:rPr lang="en-US" sz="1500" dirty="0" err="1">
                <a:latin typeface="+mj-lt"/>
              </a:rPr>
              <a:t>vezan</a:t>
            </a:r>
            <a:r>
              <a:rPr lang="en-US" sz="1500" dirty="0">
                <a:latin typeface="+mj-lt"/>
              </a:rPr>
              <a:t> </a:t>
            </a:r>
            <a:r>
              <a:rPr lang="en-US" sz="1500" dirty="0" err="1">
                <a:latin typeface="+mj-lt"/>
              </a:rPr>
              <a:t>uz</a:t>
            </a:r>
            <a:r>
              <a:rPr lang="en-US" sz="1500" dirty="0">
                <a:latin typeface="+mj-lt"/>
              </a:rPr>
              <a:t> </a:t>
            </a:r>
            <a:r>
              <a:rPr lang="en-US" sz="1500" dirty="0" err="1">
                <a:latin typeface="+mj-lt"/>
              </a:rPr>
              <a:t>projekt</a:t>
            </a:r>
            <a:r>
              <a:rPr lang="en-US" sz="1500" dirty="0">
                <a:latin typeface="+mj-lt"/>
              </a:rPr>
              <a:t>; </a:t>
            </a:r>
          </a:p>
          <a:p>
            <a:pPr marL="285750" indent="-285750">
              <a:spcAft>
                <a:spcPts val="200"/>
              </a:spcAft>
              <a:buFont typeface="Arial" panose="020B0604020202020204" pitchFamily="34" charset="0"/>
              <a:buChar char="•"/>
            </a:pPr>
            <a:r>
              <a:rPr lang="en-US" sz="1500" b="1" dirty="0" err="1">
                <a:latin typeface="+mj-lt"/>
              </a:rPr>
              <a:t>Otpremnine</a:t>
            </a:r>
            <a:r>
              <a:rPr lang="en-US" sz="1500" b="1" dirty="0">
                <a:latin typeface="+mj-lt"/>
              </a:rPr>
              <a:t>, </a:t>
            </a:r>
            <a:r>
              <a:rPr lang="en-US" sz="1500" b="1" dirty="0" err="1">
                <a:latin typeface="+mj-lt"/>
              </a:rPr>
              <a:t>doprinosi</a:t>
            </a:r>
            <a:r>
              <a:rPr lang="en-US" sz="1500" b="1" dirty="0">
                <a:latin typeface="+mj-lt"/>
              </a:rPr>
              <a:t> </a:t>
            </a:r>
            <a:r>
              <a:rPr lang="en-US" sz="1500" dirty="0">
                <a:latin typeface="+mj-lt"/>
              </a:rPr>
              <a:t>za </a:t>
            </a:r>
            <a:r>
              <a:rPr lang="en-US" sz="1500" dirty="0" err="1">
                <a:latin typeface="+mj-lt"/>
              </a:rPr>
              <a:t>dobrovoljna</a:t>
            </a:r>
            <a:r>
              <a:rPr lang="en-US" sz="1500" dirty="0">
                <a:latin typeface="+mj-lt"/>
              </a:rPr>
              <a:t> </a:t>
            </a:r>
            <a:r>
              <a:rPr lang="en-US" sz="1500" dirty="0" err="1">
                <a:latin typeface="+mj-lt"/>
              </a:rPr>
              <a:t>zdravstvena</a:t>
            </a:r>
            <a:r>
              <a:rPr lang="en-US" sz="1500" dirty="0">
                <a:latin typeface="+mj-lt"/>
              </a:rPr>
              <a:t> </a:t>
            </a:r>
            <a:r>
              <a:rPr lang="en-US" sz="1500" dirty="0" err="1">
                <a:latin typeface="+mj-lt"/>
              </a:rPr>
              <a:t>ili</a:t>
            </a:r>
            <a:r>
              <a:rPr lang="en-US" sz="1500" dirty="0">
                <a:latin typeface="+mj-lt"/>
              </a:rPr>
              <a:t> </a:t>
            </a:r>
            <a:r>
              <a:rPr lang="en-US" sz="1500" dirty="0" err="1">
                <a:latin typeface="+mj-lt"/>
              </a:rPr>
              <a:t>mirovinska</a:t>
            </a:r>
            <a:r>
              <a:rPr lang="en-US" sz="1500" dirty="0">
                <a:latin typeface="+mj-lt"/>
              </a:rPr>
              <a:t> </a:t>
            </a:r>
            <a:r>
              <a:rPr lang="en-US" sz="1500" dirty="0" err="1">
                <a:latin typeface="+mj-lt"/>
              </a:rPr>
              <a:t>osiguranja</a:t>
            </a:r>
            <a:r>
              <a:rPr lang="en-US" sz="1500" dirty="0">
                <a:latin typeface="+mj-lt"/>
              </a:rPr>
              <a:t> </a:t>
            </a:r>
            <a:r>
              <a:rPr lang="en-US" sz="1500" dirty="0" err="1">
                <a:latin typeface="+mj-lt"/>
              </a:rPr>
              <a:t>koja</a:t>
            </a:r>
            <a:r>
              <a:rPr lang="en-US" sz="1500" dirty="0">
                <a:latin typeface="+mj-lt"/>
              </a:rPr>
              <a:t> </a:t>
            </a:r>
            <a:r>
              <a:rPr lang="en-US" sz="1500" b="1" dirty="0" err="1">
                <a:latin typeface="+mj-lt"/>
              </a:rPr>
              <a:t>nisu</a:t>
            </a:r>
            <a:r>
              <a:rPr lang="en-US" sz="1500" b="1" dirty="0">
                <a:latin typeface="+mj-lt"/>
              </a:rPr>
              <a:t> </a:t>
            </a:r>
            <a:r>
              <a:rPr lang="en-US" sz="1500" b="1" dirty="0" err="1">
                <a:latin typeface="+mj-lt"/>
              </a:rPr>
              <a:t>obvezna</a:t>
            </a:r>
            <a:r>
              <a:rPr lang="en-US" sz="1500" b="1" dirty="0">
                <a:latin typeface="+mj-lt"/>
              </a:rPr>
              <a:t> </a:t>
            </a:r>
            <a:r>
              <a:rPr lang="en-US" sz="1500" dirty="0" err="1">
                <a:latin typeface="+mj-lt"/>
              </a:rPr>
              <a:t>prema</a:t>
            </a:r>
            <a:r>
              <a:rPr lang="en-US" sz="1500" dirty="0">
                <a:latin typeface="+mj-lt"/>
              </a:rPr>
              <a:t> </a:t>
            </a:r>
            <a:r>
              <a:rPr lang="en-US" sz="1500" dirty="0" err="1">
                <a:latin typeface="+mj-lt"/>
              </a:rPr>
              <a:t>nacionalnom</a:t>
            </a:r>
            <a:r>
              <a:rPr lang="en-US" sz="1500" dirty="0">
                <a:latin typeface="+mj-lt"/>
              </a:rPr>
              <a:t> </a:t>
            </a:r>
            <a:r>
              <a:rPr lang="en-US" sz="1500" dirty="0" err="1">
                <a:latin typeface="+mj-lt"/>
              </a:rPr>
              <a:t>zakonodavstvu</a:t>
            </a:r>
            <a:r>
              <a:rPr lang="en-US" sz="1500" dirty="0">
                <a:latin typeface="+mj-lt"/>
              </a:rPr>
              <a:t> </a:t>
            </a:r>
            <a:r>
              <a:rPr lang="en-US" sz="1500" dirty="0" err="1">
                <a:latin typeface="+mj-lt"/>
              </a:rPr>
              <a:t>te</a:t>
            </a:r>
            <a:r>
              <a:rPr lang="en-US" sz="1500" dirty="0">
                <a:latin typeface="+mj-lt"/>
              </a:rPr>
              <a:t> </a:t>
            </a:r>
            <a:r>
              <a:rPr lang="en-US" sz="1500" b="1" dirty="0" err="1">
                <a:latin typeface="+mj-lt"/>
              </a:rPr>
              <a:t>neoporezivi</a:t>
            </a:r>
            <a:r>
              <a:rPr lang="en-US" sz="1500" b="1" dirty="0">
                <a:latin typeface="+mj-lt"/>
              </a:rPr>
              <a:t> </a:t>
            </a:r>
            <a:r>
              <a:rPr lang="en-US" sz="1500" b="1" dirty="0" err="1">
                <a:latin typeface="+mj-lt"/>
              </a:rPr>
              <a:t>primitci</a:t>
            </a:r>
            <a:r>
              <a:rPr lang="en-US" sz="1500" b="1" dirty="0">
                <a:latin typeface="+mj-lt"/>
              </a:rPr>
              <a:t> </a:t>
            </a:r>
            <a:r>
              <a:rPr lang="en-US" sz="1500" dirty="0" err="1">
                <a:latin typeface="+mj-lt"/>
              </a:rPr>
              <a:t>radnika</a:t>
            </a:r>
            <a:r>
              <a:rPr lang="en-US" sz="1500" dirty="0">
                <a:latin typeface="+mj-lt"/>
              </a:rPr>
              <a:t>, u </a:t>
            </a:r>
            <a:r>
              <a:rPr lang="en-US" sz="1500" dirty="0" err="1">
                <a:latin typeface="+mj-lt"/>
              </a:rPr>
              <a:t>skladu</a:t>
            </a:r>
            <a:r>
              <a:rPr lang="en-US" sz="1500" dirty="0">
                <a:latin typeface="+mj-lt"/>
              </a:rPr>
              <a:t> s </a:t>
            </a:r>
            <a:r>
              <a:rPr lang="en-US" sz="1500" dirty="0" err="1">
                <a:latin typeface="+mj-lt"/>
              </a:rPr>
              <a:t>propisima</a:t>
            </a:r>
            <a:r>
              <a:rPr lang="en-US" sz="1500" dirty="0">
                <a:latin typeface="+mj-lt"/>
              </a:rPr>
              <a:t> </a:t>
            </a:r>
            <a:r>
              <a:rPr lang="en-US" sz="1500" dirty="0" err="1">
                <a:latin typeface="+mj-lt"/>
              </a:rPr>
              <a:t>Republike</a:t>
            </a:r>
            <a:r>
              <a:rPr lang="en-US" sz="1500" dirty="0">
                <a:latin typeface="+mj-lt"/>
              </a:rPr>
              <a:t> </a:t>
            </a:r>
            <a:r>
              <a:rPr lang="en-US" sz="1500" dirty="0" err="1">
                <a:latin typeface="+mj-lt"/>
              </a:rPr>
              <a:t>Hrvatske</a:t>
            </a:r>
            <a:r>
              <a:rPr lang="en-US" sz="1500" dirty="0">
                <a:latin typeface="+mj-lt"/>
              </a:rPr>
              <a:t>; </a:t>
            </a:r>
            <a:r>
              <a:rPr lang="en-US" sz="1500" dirty="0" err="1">
                <a:latin typeface="+mj-lt"/>
              </a:rPr>
              <a:t>Plaćanja</a:t>
            </a:r>
            <a:r>
              <a:rPr lang="en-US" sz="1500" dirty="0">
                <a:latin typeface="+mj-lt"/>
              </a:rPr>
              <a:t> </a:t>
            </a:r>
            <a:r>
              <a:rPr lang="en-US" sz="1500" dirty="0" err="1">
                <a:latin typeface="+mj-lt"/>
              </a:rPr>
              <a:t>svih</a:t>
            </a:r>
            <a:r>
              <a:rPr lang="en-US" sz="1500" b="1" dirty="0">
                <a:latin typeface="+mj-lt"/>
              </a:rPr>
              <a:t> </a:t>
            </a:r>
            <a:r>
              <a:rPr lang="en-US" sz="1500" b="1" dirty="0" err="1">
                <a:latin typeface="+mj-lt"/>
              </a:rPr>
              <a:t>bonusa</a:t>
            </a:r>
            <a:r>
              <a:rPr lang="en-US" sz="1500" b="1" dirty="0">
                <a:latin typeface="+mj-lt"/>
              </a:rPr>
              <a:t> </a:t>
            </a:r>
            <a:r>
              <a:rPr lang="en-US" sz="1500" dirty="0" err="1">
                <a:latin typeface="+mj-lt"/>
              </a:rPr>
              <a:t>zaposlenima</a:t>
            </a:r>
            <a:r>
              <a:rPr lang="en-US" sz="1500" dirty="0">
                <a:latin typeface="+mj-lt"/>
              </a:rPr>
              <a:t>; </a:t>
            </a:r>
          </a:p>
          <a:p>
            <a:pPr marL="285750" indent="-285750">
              <a:spcAft>
                <a:spcPts val="200"/>
              </a:spcAft>
              <a:buFont typeface="Arial" panose="020B0604020202020204" pitchFamily="34" charset="0"/>
              <a:buChar char="•"/>
            </a:pPr>
            <a:r>
              <a:rPr lang="en-US" sz="1500" dirty="0" err="1">
                <a:latin typeface="+mj-lt"/>
              </a:rPr>
              <a:t>Troškovi</a:t>
            </a:r>
            <a:r>
              <a:rPr lang="en-US" sz="1500" dirty="0">
                <a:latin typeface="+mj-lt"/>
              </a:rPr>
              <a:t> </a:t>
            </a:r>
            <a:r>
              <a:rPr lang="en-US" sz="1500" b="1" dirty="0" err="1">
                <a:latin typeface="+mj-lt"/>
              </a:rPr>
              <a:t>putovanja</a:t>
            </a:r>
            <a:r>
              <a:rPr lang="en-US" sz="1500" b="1" dirty="0">
                <a:latin typeface="+mj-lt"/>
              </a:rPr>
              <a:t> </a:t>
            </a:r>
            <a:r>
              <a:rPr lang="en-US" sz="1500" dirty="0">
                <a:latin typeface="+mj-lt"/>
              </a:rPr>
              <a:t>(</a:t>
            </a:r>
            <a:r>
              <a:rPr lang="en-US" sz="1500" dirty="0" err="1">
                <a:latin typeface="+mj-lt"/>
              </a:rPr>
              <a:t>troškovi</a:t>
            </a:r>
            <a:r>
              <a:rPr lang="en-US" sz="1500" dirty="0">
                <a:latin typeface="+mj-lt"/>
              </a:rPr>
              <a:t> </a:t>
            </a:r>
            <a:r>
              <a:rPr lang="en-US" sz="1500" dirty="0" err="1">
                <a:latin typeface="+mj-lt"/>
              </a:rPr>
              <a:t>prijevoza</a:t>
            </a:r>
            <a:r>
              <a:rPr lang="en-US" sz="1500" dirty="0">
                <a:latin typeface="+mj-lt"/>
              </a:rPr>
              <a:t>, </a:t>
            </a:r>
            <a:r>
              <a:rPr lang="en-US" sz="1500" dirty="0" err="1">
                <a:latin typeface="+mj-lt"/>
              </a:rPr>
              <a:t>smještaja</a:t>
            </a:r>
            <a:r>
              <a:rPr lang="en-US" sz="1500" dirty="0">
                <a:latin typeface="+mj-lt"/>
              </a:rPr>
              <a:t>, </a:t>
            </a:r>
            <a:r>
              <a:rPr lang="en-US" sz="1500" dirty="0" err="1">
                <a:latin typeface="+mj-lt"/>
              </a:rPr>
              <a:t>dnevnica</a:t>
            </a:r>
            <a:r>
              <a:rPr lang="en-US" sz="1500" dirty="0">
                <a:latin typeface="+mj-lt"/>
              </a:rPr>
              <a:t>); </a:t>
            </a:r>
          </a:p>
          <a:p>
            <a:pPr marL="285750" indent="-285750">
              <a:spcAft>
                <a:spcPts val="200"/>
              </a:spcAft>
              <a:buFont typeface="Arial" panose="020B0604020202020204" pitchFamily="34" charset="0"/>
              <a:buChar char="•"/>
            </a:pPr>
            <a:r>
              <a:rPr lang="en-US" sz="1500" b="1" dirty="0" err="1">
                <a:latin typeface="+mj-lt"/>
              </a:rPr>
              <a:t>Kazne</a:t>
            </a:r>
            <a:r>
              <a:rPr lang="en-US" sz="1500" dirty="0">
                <a:latin typeface="+mj-lt"/>
              </a:rPr>
              <a:t>, </a:t>
            </a:r>
            <a:r>
              <a:rPr lang="en-US" sz="1500" dirty="0" err="1">
                <a:latin typeface="+mj-lt"/>
              </a:rPr>
              <a:t>financijske</a:t>
            </a:r>
            <a:r>
              <a:rPr lang="en-US" sz="1500" dirty="0">
                <a:latin typeface="+mj-lt"/>
              </a:rPr>
              <a:t> globe, </a:t>
            </a:r>
            <a:r>
              <a:rPr lang="en-US" sz="1500" dirty="0" err="1">
                <a:latin typeface="+mj-lt"/>
              </a:rPr>
              <a:t>troškovi</a:t>
            </a:r>
            <a:r>
              <a:rPr lang="en-US" sz="1500" dirty="0">
                <a:latin typeface="+mj-lt"/>
              </a:rPr>
              <a:t> </a:t>
            </a:r>
            <a:r>
              <a:rPr lang="en-US" sz="1500" dirty="0" err="1">
                <a:latin typeface="+mj-lt"/>
              </a:rPr>
              <a:t>povezani</a:t>
            </a:r>
            <a:r>
              <a:rPr lang="en-US" sz="1500" dirty="0">
                <a:latin typeface="+mj-lt"/>
              </a:rPr>
              <a:t> s </a:t>
            </a:r>
            <a:r>
              <a:rPr lang="en-US" sz="1500" dirty="0" err="1">
                <a:latin typeface="+mj-lt"/>
              </a:rPr>
              <a:t>predstečajem</a:t>
            </a:r>
            <a:r>
              <a:rPr lang="en-US" sz="1500" dirty="0">
                <a:latin typeface="+mj-lt"/>
              </a:rPr>
              <a:t>, </a:t>
            </a:r>
            <a:r>
              <a:rPr lang="en-US" sz="1500" dirty="0" err="1">
                <a:latin typeface="+mj-lt"/>
              </a:rPr>
              <a:t>stečajem</a:t>
            </a:r>
            <a:r>
              <a:rPr lang="en-US" sz="1500" dirty="0">
                <a:latin typeface="+mj-lt"/>
              </a:rPr>
              <a:t> </a:t>
            </a:r>
            <a:r>
              <a:rPr lang="en-US" sz="1500" dirty="0" err="1">
                <a:latin typeface="+mj-lt"/>
              </a:rPr>
              <a:t>i</a:t>
            </a:r>
            <a:r>
              <a:rPr lang="en-US" sz="1500" dirty="0">
                <a:latin typeface="+mj-lt"/>
              </a:rPr>
              <a:t> </a:t>
            </a:r>
            <a:r>
              <a:rPr lang="en-US" sz="1500" dirty="0" err="1">
                <a:latin typeface="+mj-lt"/>
              </a:rPr>
              <a:t>likvidacijom</a:t>
            </a:r>
            <a:r>
              <a:rPr lang="en-US" sz="1500" dirty="0">
                <a:latin typeface="+mj-lt"/>
              </a:rPr>
              <a:t>; </a:t>
            </a:r>
            <a:r>
              <a:rPr lang="en-US" sz="1500" dirty="0" err="1">
                <a:latin typeface="+mj-lt"/>
              </a:rPr>
              <a:t>Troškovi</a:t>
            </a:r>
            <a:r>
              <a:rPr lang="en-US" sz="1500" dirty="0">
                <a:latin typeface="+mj-lt"/>
              </a:rPr>
              <a:t> </a:t>
            </a:r>
            <a:r>
              <a:rPr lang="en-US" sz="1500" dirty="0" err="1">
                <a:latin typeface="+mj-lt"/>
              </a:rPr>
              <a:t>sudskih</a:t>
            </a:r>
            <a:r>
              <a:rPr lang="en-US" sz="1500" dirty="0">
                <a:latin typeface="+mj-lt"/>
              </a:rPr>
              <a:t> </a:t>
            </a:r>
            <a:r>
              <a:rPr lang="en-US" sz="1500" dirty="0" err="1">
                <a:latin typeface="+mj-lt"/>
              </a:rPr>
              <a:t>i</a:t>
            </a:r>
            <a:r>
              <a:rPr lang="en-US" sz="1500" dirty="0">
                <a:latin typeface="+mj-lt"/>
              </a:rPr>
              <a:t> </a:t>
            </a:r>
            <a:r>
              <a:rPr lang="en-US" sz="1500" dirty="0" err="1">
                <a:latin typeface="+mj-lt"/>
              </a:rPr>
              <a:t>izvan</a:t>
            </a:r>
            <a:r>
              <a:rPr lang="en-US" sz="1500" dirty="0">
                <a:latin typeface="+mj-lt"/>
              </a:rPr>
              <a:t> </a:t>
            </a:r>
            <a:r>
              <a:rPr lang="en-US" sz="1500" dirty="0" err="1">
                <a:latin typeface="+mj-lt"/>
              </a:rPr>
              <a:t>sudskih</a:t>
            </a:r>
            <a:r>
              <a:rPr lang="en-US" sz="1500" dirty="0">
                <a:latin typeface="+mj-lt"/>
              </a:rPr>
              <a:t> </a:t>
            </a:r>
            <a:r>
              <a:rPr lang="en-US" sz="1500" dirty="0" err="1">
                <a:latin typeface="+mj-lt"/>
              </a:rPr>
              <a:t>sporova</a:t>
            </a:r>
            <a:r>
              <a:rPr lang="en-US" sz="1500" dirty="0">
                <a:latin typeface="+mj-lt"/>
              </a:rPr>
              <a:t>; </a:t>
            </a:r>
          </a:p>
          <a:p>
            <a:pPr marL="285750" indent="-285750">
              <a:spcAft>
                <a:spcPts val="200"/>
              </a:spcAft>
              <a:buFont typeface="Arial" panose="020B0604020202020204" pitchFamily="34" charset="0"/>
              <a:buChar char="•"/>
            </a:pPr>
            <a:r>
              <a:rPr lang="en-US" sz="1500" dirty="0" err="1"/>
              <a:t>Troškovi</a:t>
            </a:r>
            <a:r>
              <a:rPr lang="en-US" sz="1500" dirty="0"/>
              <a:t> za </a:t>
            </a:r>
            <a:r>
              <a:rPr lang="en-US" sz="1500" b="1" dirty="0" err="1"/>
              <a:t>otvaranje</a:t>
            </a:r>
            <a:r>
              <a:rPr lang="en-US" sz="1500" b="1" dirty="0"/>
              <a:t>, </a:t>
            </a:r>
            <a:r>
              <a:rPr lang="en-US" sz="1500" b="1" dirty="0" err="1"/>
              <a:t>zatvaranje</a:t>
            </a:r>
            <a:r>
              <a:rPr lang="en-US" sz="1500" b="1" dirty="0"/>
              <a:t> </a:t>
            </a:r>
            <a:r>
              <a:rPr lang="en-US" sz="1500" b="1" dirty="0" err="1"/>
              <a:t>i</a:t>
            </a:r>
            <a:r>
              <a:rPr lang="en-US" sz="1500" b="1" dirty="0"/>
              <a:t> </a:t>
            </a:r>
            <a:r>
              <a:rPr lang="en-US" sz="1500" b="1" dirty="0" err="1"/>
              <a:t>vođenje</a:t>
            </a:r>
            <a:r>
              <a:rPr lang="en-US" sz="1500" b="1" dirty="0"/>
              <a:t> </a:t>
            </a:r>
            <a:r>
              <a:rPr lang="en-US" sz="1500" b="1" dirty="0" err="1"/>
              <a:t>računa</a:t>
            </a:r>
            <a:r>
              <a:rPr lang="en-US" sz="1500" dirty="0"/>
              <a:t>, </a:t>
            </a:r>
            <a:r>
              <a:rPr lang="en-US" sz="1500" dirty="0" err="1"/>
              <a:t>naknade</a:t>
            </a:r>
            <a:r>
              <a:rPr lang="en-US" sz="1500" dirty="0"/>
              <a:t> za </a:t>
            </a:r>
            <a:r>
              <a:rPr lang="en-US" sz="1500" dirty="0" err="1"/>
              <a:t>financijske</a:t>
            </a:r>
            <a:r>
              <a:rPr lang="en-US" sz="1500" dirty="0"/>
              <a:t> </a:t>
            </a:r>
            <a:r>
              <a:rPr lang="en-US" sz="1500" dirty="0" err="1"/>
              <a:t>transfere</a:t>
            </a:r>
            <a:r>
              <a:rPr lang="en-US" sz="1500" dirty="0"/>
              <a:t>, </a:t>
            </a:r>
            <a:r>
              <a:rPr lang="en-US" sz="1500" dirty="0" err="1"/>
              <a:t>trošak</a:t>
            </a:r>
            <a:r>
              <a:rPr lang="en-US" sz="1500" dirty="0"/>
              <a:t> </a:t>
            </a:r>
            <a:r>
              <a:rPr lang="en-US" sz="1500" dirty="0" err="1"/>
              <a:t>ishođenja</a:t>
            </a:r>
            <a:r>
              <a:rPr lang="en-US" sz="1500" dirty="0"/>
              <a:t> </a:t>
            </a:r>
            <a:r>
              <a:rPr lang="en-US" sz="1500" dirty="0" err="1"/>
              <a:t>kredita</a:t>
            </a:r>
            <a:r>
              <a:rPr lang="en-US" sz="1500" dirty="0"/>
              <a:t> </a:t>
            </a:r>
            <a:r>
              <a:rPr lang="en-US" sz="1500" dirty="0" err="1"/>
              <a:t>ili</a:t>
            </a:r>
            <a:r>
              <a:rPr lang="en-US" sz="1500" dirty="0"/>
              <a:t> </a:t>
            </a:r>
            <a:r>
              <a:rPr lang="en-US" sz="1500" dirty="0" err="1"/>
              <a:t>pozajmice</a:t>
            </a:r>
            <a:r>
              <a:rPr lang="en-US" sz="1500" dirty="0"/>
              <a:t> </a:t>
            </a:r>
            <a:r>
              <a:rPr lang="en-US" sz="1500" dirty="0" err="1"/>
              <a:t>kod</a:t>
            </a:r>
            <a:r>
              <a:rPr lang="en-US" sz="1500" dirty="0"/>
              <a:t> </a:t>
            </a:r>
            <a:r>
              <a:rPr lang="en-US" sz="1500" dirty="0" err="1"/>
              <a:t>financijske</a:t>
            </a:r>
            <a:r>
              <a:rPr lang="en-US" sz="1500" dirty="0"/>
              <a:t> </a:t>
            </a:r>
            <a:r>
              <a:rPr lang="en-US" sz="1500" dirty="0" err="1"/>
              <a:t>institucije</a:t>
            </a:r>
            <a:r>
              <a:rPr lang="en-US" sz="1500" dirty="0"/>
              <a:t>, </a:t>
            </a:r>
            <a:r>
              <a:rPr lang="en-US" sz="1500" dirty="0" err="1"/>
              <a:t>javnobilježnički</a:t>
            </a:r>
            <a:r>
              <a:rPr lang="en-US" sz="1500" dirty="0"/>
              <a:t> </a:t>
            </a:r>
            <a:r>
              <a:rPr lang="en-US" sz="1500" dirty="0" err="1"/>
              <a:t>trošak</a:t>
            </a:r>
            <a:r>
              <a:rPr lang="en-US" sz="1500" dirty="0"/>
              <a:t>; </a:t>
            </a:r>
            <a:r>
              <a:rPr lang="en-US" sz="1500" dirty="0" err="1"/>
              <a:t>Gubici</a:t>
            </a:r>
            <a:r>
              <a:rPr lang="en-US" sz="1500" dirty="0"/>
              <a:t> </a:t>
            </a:r>
            <a:r>
              <a:rPr lang="en-US" sz="1500" dirty="0" err="1"/>
              <a:t>zbog</a:t>
            </a:r>
            <a:r>
              <a:rPr lang="en-US" sz="1500" dirty="0"/>
              <a:t> </a:t>
            </a:r>
            <a:r>
              <a:rPr lang="en-US" sz="1500" dirty="0" err="1"/>
              <a:t>fluktuacija</a:t>
            </a:r>
            <a:r>
              <a:rPr lang="en-US" sz="1500" dirty="0"/>
              <a:t> </a:t>
            </a:r>
            <a:r>
              <a:rPr lang="en-US" sz="1500" dirty="0" err="1"/>
              <a:t>valutnih</a:t>
            </a:r>
            <a:r>
              <a:rPr lang="en-US" sz="1500" dirty="0"/>
              <a:t> </a:t>
            </a:r>
            <a:r>
              <a:rPr lang="en-US" sz="1500" dirty="0" err="1"/>
              <a:t>tečaja</a:t>
            </a:r>
            <a:r>
              <a:rPr lang="en-US" sz="1500" dirty="0"/>
              <a:t> </a:t>
            </a:r>
            <a:r>
              <a:rPr lang="en-US" sz="1500" dirty="0" err="1"/>
              <a:t>i</a:t>
            </a:r>
            <a:r>
              <a:rPr lang="en-US" sz="1500" dirty="0"/>
              <a:t> </a:t>
            </a:r>
            <a:r>
              <a:rPr lang="en-US" sz="1500" dirty="0" err="1"/>
              <a:t>provizija</a:t>
            </a:r>
            <a:r>
              <a:rPr lang="en-US" sz="1500" dirty="0"/>
              <a:t> </a:t>
            </a:r>
            <a:r>
              <a:rPr lang="en-US" sz="1500" dirty="0" err="1"/>
              <a:t>na</a:t>
            </a:r>
            <a:r>
              <a:rPr lang="en-US" sz="1500" dirty="0"/>
              <a:t> </a:t>
            </a:r>
            <a:r>
              <a:rPr lang="en-US" sz="1500" dirty="0" err="1"/>
              <a:t>valutni</a:t>
            </a:r>
            <a:r>
              <a:rPr lang="en-US" sz="1500" dirty="0"/>
              <a:t> </a:t>
            </a:r>
            <a:r>
              <a:rPr lang="en-US" sz="1500" dirty="0" err="1"/>
              <a:t>tečaj</a:t>
            </a:r>
            <a:r>
              <a:rPr lang="en-US" sz="1500" dirty="0"/>
              <a:t>; </a:t>
            </a:r>
            <a:endParaRPr lang="en-US" sz="1500" dirty="0">
              <a:latin typeface="+mj-lt"/>
            </a:endParaRPr>
          </a:p>
          <a:p>
            <a:pPr marL="285750" indent="-285750">
              <a:spcAft>
                <a:spcPts val="200"/>
              </a:spcAft>
              <a:buFont typeface="Arial" panose="020B0604020202020204" pitchFamily="34" charset="0"/>
              <a:buChar char="•"/>
            </a:pPr>
            <a:r>
              <a:rPr lang="en-US" sz="1500" dirty="0" err="1">
                <a:latin typeface="+mj-lt"/>
              </a:rPr>
              <a:t>Troškovi</a:t>
            </a:r>
            <a:r>
              <a:rPr lang="en-US" sz="1500" dirty="0">
                <a:latin typeface="+mj-lt"/>
              </a:rPr>
              <a:t> </a:t>
            </a:r>
            <a:r>
              <a:rPr lang="en-US" sz="1500" dirty="0" err="1">
                <a:latin typeface="+mj-lt"/>
              </a:rPr>
              <a:t>povezani</a:t>
            </a:r>
            <a:r>
              <a:rPr lang="en-US" sz="1500" dirty="0">
                <a:latin typeface="+mj-lt"/>
              </a:rPr>
              <a:t> s </a:t>
            </a:r>
            <a:r>
              <a:rPr lang="en-US" sz="1500" b="1" dirty="0" err="1">
                <a:latin typeface="+mj-lt"/>
              </a:rPr>
              <a:t>računovodstvenim</a:t>
            </a:r>
            <a:r>
              <a:rPr lang="en-US" sz="1500" dirty="0">
                <a:latin typeface="+mj-lt"/>
              </a:rPr>
              <a:t> </a:t>
            </a:r>
            <a:r>
              <a:rPr lang="en-US" sz="1500" dirty="0" err="1">
                <a:latin typeface="+mj-lt"/>
              </a:rPr>
              <a:t>uslugama</a:t>
            </a:r>
            <a:r>
              <a:rPr lang="en-US" sz="1500" dirty="0">
                <a:latin typeface="+mj-lt"/>
              </a:rPr>
              <a:t> </a:t>
            </a:r>
            <a:r>
              <a:rPr lang="en-US" sz="1500" dirty="0" err="1">
                <a:latin typeface="+mj-lt"/>
              </a:rPr>
              <a:t>i</a:t>
            </a:r>
            <a:r>
              <a:rPr lang="en-US" sz="1500" dirty="0">
                <a:latin typeface="+mj-lt"/>
              </a:rPr>
              <a:t> </a:t>
            </a:r>
            <a:r>
              <a:rPr lang="en-US" sz="1500" dirty="0" err="1">
                <a:latin typeface="+mj-lt"/>
              </a:rPr>
              <a:t>uslugama</a:t>
            </a:r>
            <a:r>
              <a:rPr lang="en-US" sz="1500" dirty="0">
                <a:latin typeface="+mj-lt"/>
              </a:rPr>
              <a:t> </a:t>
            </a:r>
            <a:r>
              <a:rPr lang="en-US" sz="1500" b="1" dirty="0" err="1">
                <a:latin typeface="+mj-lt"/>
              </a:rPr>
              <a:t>revizije</a:t>
            </a:r>
            <a:r>
              <a:rPr lang="en-US" sz="1500" b="1" dirty="0">
                <a:latin typeface="+mj-lt"/>
              </a:rPr>
              <a:t> </a:t>
            </a:r>
            <a:r>
              <a:rPr lang="en-US" sz="1500" dirty="0">
                <a:latin typeface="+mj-lt"/>
              </a:rPr>
              <a:t>u </a:t>
            </a:r>
            <a:r>
              <a:rPr lang="en-US" sz="1500" dirty="0" err="1">
                <a:latin typeface="+mj-lt"/>
              </a:rPr>
              <a:t>okviru</a:t>
            </a:r>
            <a:r>
              <a:rPr lang="en-US" sz="1500" dirty="0">
                <a:latin typeface="+mj-lt"/>
              </a:rPr>
              <a:t> </a:t>
            </a:r>
            <a:r>
              <a:rPr lang="en-US" sz="1500" dirty="0" err="1">
                <a:latin typeface="+mj-lt"/>
              </a:rPr>
              <a:t>operacije</a:t>
            </a:r>
            <a:r>
              <a:rPr lang="en-US" sz="1500" dirty="0">
                <a:latin typeface="+mj-lt"/>
              </a:rPr>
              <a:t>, </a:t>
            </a:r>
            <a:r>
              <a:rPr lang="en-US" sz="1500" dirty="0" err="1">
                <a:latin typeface="+mj-lt"/>
              </a:rPr>
              <a:t>koje</a:t>
            </a:r>
            <a:r>
              <a:rPr lang="en-US" sz="1500" dirty="0">
                <a:latin typeface="+mj-lt"/>
              </a:rPr>
              <a:t> </a:t>
            </a:r>
            <a:r>
              <a:rPr lang="en-US" sz="1500" dirty="0" err="1">
                <a:latin typeface="+mj-lt"/>
              </a:rPr>
              <a:t>nabavlja</a:t>
            </a:r>
            <a:r>
              <a:rPr lang="en-US" sz="1500" dirty="0">
                <a:latin typeface="+mj-lt"/>
              </a:rPr>
              <a:t> </a:t>
            </a:r>
            <a:r>
              <a:rPr lang="en-US" sz="1500" dirty="0" err="1">
                <a:latin typeface="+mj-lt"/>
              </a:rPr>
              <a:t>korisnik</a:t>
            </a:r>
            <a:r>
              <a:rPr lang="en-US" sz="1500" dirty="0">
                <a:latin typeface="+mj-lt"/>
              </a:rPr>
              <a:t>, </a:t>
            </a:r>
            <a:r>
              <a:rPr lang="en-US" sz="1500" dirty="0" err="1">
                <a:latin typeface="+mj-lt"/>
              </a:rPr>
              <a:t>osim</a:t>
            </a:r>
            <a:r>
              <a:rPr lang="en-US" sz="1500" dirty="0">
                <a:latin typeface="+mj-lt"/>
              </a:rPr>
              <a:t> </a:t>
            </a:r>
            <a:r>
              <a:rPr lang="en-US" sz="1500" dirty="0" err="1">
                <a:latin typeface="+mj-lt"/>
              </a:rPr>
              <a:t>ukoliko</a:t>
            </a:r>
            <a:r>
              <a:rPr lang="en-US" sz="1500" dirty="0">
                <a:latin typeface="+mj-lt"/>
              </a:rPr>
              <a:t> </a:t>
            </a:r>
            <a:r>
              <a:rPr lang="en-US" sz="1500" dirty="0" err="1">
                <a:latin typeface="+mj-lt"/>
              </a:rPr>
              <a:t>iste</a:t>
            </a:r>
            <a:r>
              <a:rPr lang="en-US" sz="1500" dirty="0">
                <a:latin typeface="+mj-lt"/>
              </a:rPr>
              <a:t> </a:t>
            </a:r>
            <a:r>
              <a:rPr lang="en-US" sz="1500" dirty="0" err="1">
                <a:latin typeface="+mj-lt"/>
              </a:rPr>
              <a:t>nisu</a:t>
            </a:r>
            <a:r>
              <a:rPr lang="en-US" sz="1500" dirty="0">
                <a:latin typeface="+mj-lt"/>
              </a:rPr>
              <a:t> </a:t>
            </a:r>
            <a:r>
              <a:rPr lang="en-US" sz="1500" dirty="0" err="1">
                <a:latin typeface="+mj-lt"/>
              </a:rPr>
              <a:t>obavezne</a:t>
            </a:r>
            <a:r>
              <a:rPr lang="en-US" sz="1500" dirty="0">
                <a:latin typeface="+mj-lt"/>
              </a:rPr>
              <a:t> u </a:t>
            </a:r>
            <a:r>
              <a:rPr lang="en-US" sz="1500" dirty="0" err="1">
                <a:latin typeface="+mj-lt"/>
              </a:rPr>
              <a:t>okviru</a:t>
            </a:r>
            <a:r>
              <a:rPr lang="en-US" sz="1500" dirty="0">
                <a:latin typeface="+mj-lt"/>
              </a:rPr>
              <a:t> </a:t>
            </a:r>
            <a:r>
              <a:rPr lang="en-US" sz="1500" dirty="0" err="1">
                <a:latin typeface="+mj-lt"/>
              </a:rPr>
              <a:t>ovog</a:t>
            </a:r>
            <a:r>
              <a:rPr lang="en-US" sz="1500" dirty="0">
                <a:latin typeface="+mj-lt"/>
              </a:rPr>
              <a:t> </a:t>
            </a:r>
            <a:r>
              <a:rPr lang="en-US" sz="1500" dirty="0" err="1">
                <a:latin typeface="+mj-lt"/>
              </a:rPr>
              <a:t>Poziva</a:t>
            </a:r>
            <a:r>
              <a:rPr lang="en-US" sz="1500" dirty="0">
                <a:latin typeface="+mj-lt"/>
              </a:rPr>
              <a:t>; </a:t>
            </a:r>
          </a:p>
          <a:p>
            <a:pPr marL="285750" indent="-285750">
              <a:spcAft>
                <a:spcPts val="200"/>
              </a:spcAft>
              <a:buFont typeface="Arial" panose="020B0604020202020204" pitchFamily="34" charset="0"/>
              <a:buChar char="•"/>
            </a:pPr>
            <a:r>
              <a:rPr lang="en-US" sz="1500" dirty="0" err="1">
                <a:latin typeface="+mj-lt"/>
              </a:rPr>
              <a:t>Trošak</a:t>
            </a:r>
            <a:r>
              <a:rPr lang="en-US" sz="1500" b="1" dirty="0">
                <a:latin typeface="+mj-lt"/>
              </a:rPr>
              <a:t> </a:t>
            </a:r>
            <a:r>
              <a:rPr lang="en-US" sz="1500" b="1" dirty="0" err="1">
                <a:latin typeface="+mj-lt"/>
              </a:rPr>
              <a:t>jamstva</a:t>
            </a:r>
            <a:r>
              <a:rPr lang="en-US" sz="1500" b="1" dirty="0">
                <a:latin typeface="+mj-lt"/>
              </a:rPr>
              <a:t> </a:t>
            </a:r>
            <a:r>
              <a:rPr lang="en-US" sz="1500" dirty="0" err="1">
                <a:latin typeface="+mj-lt"/>
              </a:rPr>
              <a:t>koje</a:t>
            </a:r>
            <a:r>
              <a:rPr lang="en-US" sz="1500" dirty="0">
                <a:latin typeface="+mj-lt"/>
              </a:rPr>
              <a:t> </a:t>
            </a:r>
            <a:r>
              <a:rPr lang="en-US" sz="1500" dirty="0" err="1">
                <a:latin typeface="+mj-lt"/>
              </a:rPr>
              <a:t>izdaje</a:t>
            </a:r>
            <a:r>
              <a:rPr lang="en-US" sz="1500" dirty="0">
                <a:latin typeface="+mj-lt"/>
              </a:rPr>
              <a:t> </a:t>
            </a:r>
            <a:r>
              <a:rPr lang="en-US" sz="1500" dirty="0" err="1">
                <a:latin typeface="+mj-lt"/>
              </a:rPr>
              <a:t>banka</a:t>
            </a:r>
            <a:r>
              <a:rPr lang="en-US" sz="1500" dirty="0">
                <a:latin typeface="+mj-lt"/>
              </a:rPr>
              <a:t> </a:t>
            </a:r>
            <a:r>
              <a:rPr lang="en-US" sz="1500" dirty="0" err="1">
                <a:latin typeface="+mj-lt"/>
              </a:rPr>
              <a:t>ili</a:t>
            </a:r>
            <a:r>
              <a:rPr lang="en-US" sz="1500" dirty="0">
                <a:latin typeface="+mj-lt"/>
              </a:rPr>
              <a:t> </a:t>
            </a:r>
            <a:r>
              <a:rPr lang="en-US" sz="1500" dirty="0" err="1">
                <a:latin typeface="+mj-lt"/>
              </a:rPr>
              <a:t>druga</a:t>
            </a:r>
            <a:r>
              <a:rPr lang="en-US" sz="1500" dirty="0">
                <a:latin typeface="+mj-lt"/>
              </a:rPr>
              <a:t> </a:t>
            </a:r>
            <a:r>
              <a:rPr lang="en-US" sz="1500" dirty="0" err="1">
                <a:latin typeface="+mj-lt"/>
              </a:rPr>
              <a:t>financijska</a:t>
            </a:r>
            <a:r>
              <a:rPr lang="en-US" sz="1500" dirty="0">
                <a:latin typeface="+mj-lt"/>
              </a:rPr>
              <a:t> </a:t>
            </a:r>
            <a:r>
              <a:rPr lang="en-US" sz="1500" dirty="0" err="1">
                <a:latin typeface="+mj-lt"/>
              </a:rPr>
              <a:t>institucija</a:t>
            </a:r>
            <a:r>
              <a:rPr lang="en-US" sz="1500" dirty="0">
                <a:latin typeface="+mj-lt"/>
              </a:rPr>
              <a:t>; </a:t>
            </a:r>
          </a:p>
          <a:p>
            <a:pPr marL="285750" indent="-285750">
              <a:spcAft>
                <a:spcPts val="200"/>
              </a:spcAft>
              <a:buFont typeface="Arial" panose="020B0604020202020204" pitchFamily="34" charset="0"/>
              <a:buChar char="•"/>
            </a:pPr>
            <a:r>
              <a:rPr lang="en-US" sz="1500" dirty="0" err="1">
                <a:latin typeface="+mj-lt"/>
              </a:rPr>
              <a:t>Trošak</a:t>
            </a:r>
            <a:r>
              <a:rPr lang="en-US" sz="1500" dirty="0">
                <a:latin typeface="+mj-lt"/>
              </a:rPr>
              <a:t> </a:t>
            </a:r>
            <a:r>
              <a:rPr lang="en-US" sz="1500" dirty="0" err="1">
                <a:latin typeface="+mj-lt"/>
              </a:rPr>
              <a:t>povezan</a:t>
            </a:r>
            <a:r>
              <a:rPr lang="en-US" sz="1500" dirty="0">
                <a:latin typeface="+mj-lt"/>
              </a:rPr>
              <a:t> s </a:t>
            </a:r>
            <a:r>
              <a:rPr lang="en-US" sz="1500" dirty="0" err="1">
                <a:latin typeface="+mj-lt"/>
              </a:rPr>
              <a:t>proizvodnjom</a:t>
            </a:r>
            <a:r>
              <a:rPr lang="en-US" sz="1500" dirty="0">
                <a:latin typeface="+mj-lt"/>
              </a:rPr>
              <a:t>, </a:t>
            </a:r>
            <a:r>
              <a:rPr lang="en-US" sz="1500" dirty="0" err="1">
                <a:latin typeface="+mj-lt"/>
              </a:rPr>
              <a:t>preradom</a:t>
            </a:r>
            <a:r>
              <a:rPr lang="en-US" sz="1500" dirty="0">
                <a:latin typeface="+mj-lt"/>
              </a:rPr>
              <a:t> </a:t>
            </a:r>
            <a:r>
              <a:rPr lang="en-US" sz="1500" dirty="0" err="1">
                <a:latin typeface="+mj-lt"/>
              </a:rPr>
              <a:t>i</a:t>
            </a:r>
            <a:r>
              <a:rPr lang="en-US" sz="1500" dirty="0">
                <a:latin typeface="+mj-lt"/>
              </a:rPr>
              <a:t> </a:t>
            </a:r>
            <a:r>
              <a:rPr lang="en-US" sz="1500" dirty="0" err="1">
                <a:latin typeface="+mj-lt"/>
              </a:rPr>
              <a:t>stavljanjem</a:t>
            </a:r>
            <a:r>
              <a:rPr lang="en-US" sz="1500" dirty="0">
                <a:latin typeface="+mj-lt"/>
              </a:rPr>
              <a:t> </a:t>
            </a:r>
            <a:r>
              <a:rPr lang="en-US" sz="1500" dirty="0" err="1">
                <a:latin typeface="+mj-lt"/>
              </a:rPr>
              <a:t>na</a:t>
            </a:r>
            <a:r>
              <a:rPr lang="en-US" sz="1500" dirty="0">
                <a:latin typeface="+mj-lt"/>
              </a:rPr>
              <a:t> </a:t>
            </a:r>
            <a:r>
              <a:rPr lang="en-US" sz="1500" dirty="0" err="1">
                <a:latin typeface="+mj-lt"/>
              </a:rPr>
              <a:t>tržište</a:t>
            </a:r>
            <a:r>
              <a:rPr lang="en-US" sz="1500" dirty="0">
                <a:latin typeface="+mj-lt"/>
              </a:rPr>
              <a:t> </a:t>
            </a:r>
            <a:r>
              <a:rPr lang="en-US" sz="1500" dirty="0" err="1">
                <a:latin typeface="+mj-lt"/>
              </a:rPr>
              <a:t>duhana</a:t>
            </a:r>
            <a:r>
              <a:rPr lang="en-US" sz="1500" dirty="0">
                <a:latin typeface="+mj-lt"/>
              </a:rPr>
              <a:t> </a:t>
            </a:r>
            <a:r>
              <a:rPr lang="en-US" sz="1500" dirty="0" err="1">
                <a:latin typeface="+mj-lt"/>
              </a:rPr>
              <a:t>i</a:t>
            </a:r>
            <a:r>
              <a:rPr lang="en-US" sz="1500" dirty="0">
                <a:latin typeface="+mj-lt"/>
              </a:rPr>
              <a:t> </a:t>
            </a:r>
            <a:r>
              <a:rPr lang="en-US" sz="1500" dirty="0" err="1">
                <a:latin typeface="+mj-lt"/>
              </a:rPr>
              <a:t>duhanskih</a:t>
            </a:r>
            <a:r>
              <a:rPr lang="en-US" sz="1500" dirty="0">
                <a:latin typeface="+mj-lt"/>
              </a:rPr>
              <a:t> </a:t>
            </a:r>
            <a:r>
              <a:rPr lang="en-US" sz="1500" dirty="0" err="1">
                <a:latin typeface="+mj-lt"/>
              </a:rPr>
              <a:t>proizvoda</a:t>
            </a:r>
            <a:r>
              <a:rPr lang="en-US" sz="1500" dirty="0">
                <a:latin typeface="+mj-lt"/>
              </a:rPr>
              <a:t>; </a:t>
            </a:r>
          </a:p>
          <a:p>
            <a:pPr marL="285750" indent="-285750">
              <a:spcAft>
                <a:spcPts val="200"/>
              </a:spcAft>
              <a:buFont typeface="Arial" panose="020B0604020202020204" pitchFamily="34" charset="0"/>
              <a:buChar char="•"/>
            </a:pPr>
            <a:r>
              <a:rPr lang="en-US" sz="1500" dirty="0" err="1">
                <a:latin typeface="+mj-lt"/>
              </a:rPr>
              <a:t>Trošak</a:t>
            </a:r>
            <a:r>
              <a:rPr lang="en-US" sz="1500" dirty="0">
                <a:latin typeface="+mj-lt"/>
              </a:rPr>
              <a:t> </a:t>
            </a:r>
            <a:r>
              <a:rPr lang="en-US" sz="1500" dirty="0" err="1">
                <a:latin typeface="+mj-lt"/>
              </a:rPr>
              <a:t>stavljanja</a:t>
            </a:r>
            <a:r>
              <a:rPr lang="en-US" sz="1500" dirty="0">
                <a:latin typeface="+mj-lt"/>
              </a:rPr>
              <a:t> </a:t>
            </a:r>
            <a:r>
              <a:rPr lang="en-US" sz="1500" dirty="0" err="1">
                <a:latin typeface="+mj-lt"/>
              </a:rPr>
              <a:t>konačnog</a:t>
            </a:r>
            <a:r>
              <a:rPr lang="en-US" sz="1500" dirty="0">
                <a:latin typeface="+mj-lt"/>
              </a:rPr>
              <a:t> </a:t>
            </a:r>
            <a:r>
              <a:rPr lang="en-US" sz="1500" dirty="0" err="1">
                <a:latin typeface="+mj-lt"/>
              </a:rPr>
              <a:t>proizvoda</a:t>
            </a:r>
            <a:r>
              <a:rPr lang="en-US" sz="1500" dirty="0">
                <a:latin typeface="+mj-lt"/>
              </a:rPr>
              <a:t> </a:t>
            </a:r>
            <a:r>
              <a:rPr lang="en-US" sz="1500" dirty="0" err="1">
                <a:latin typeface="+mj-lt"/>
              </a:rPr>
              <a:t>na</a:t>
            </a:r>
            <a:r>
              <a:rPr lang="en-US" sz="1500" dirty="0">
                <a:latin typeface="+mj-lt"/>
              </a:rPr>
              <a:t> </a:t>
            </a:r>
            <a:r>
              <a:rPr lang="en-US" sz="1500" dirty="0" err="1">
                <a:latin typeface="+mj-lt"/>
              </a:rPr>
              <a:t>tržište</a:t>
            </a:r>
            <a:r>
              <a:rPr lang="en-US" sz="1500" dirty="0">
                <a:latin typeface="+mj-lt"/>
              </a:rPr>
              <a:t>; </a:t>
            </a:r>
          </a:p>
          <a:p>
            <a:pPr marL="285750" indent="-285750">
              <a:spcAft>
                <a:spcPts val="200"/>
              </a:spcAft>
              <a:buFont typeface="Arial" panose="020B0604020202020204" pitchFamily="34" charset="0"/>
              <a:buChar char="•"/>
            </a:pPr>
            <a:r>
              <a:rPr lang="en-US" sz="1500" dirty="0" err="1">
                <a:latin typeface="+mj-lt"/>
              </a:rPr>
              <a:t>Troškovi</a:t>
            </a:r>
            <a:r>
              <a:rPr lang="en-US" sz="1500" dirty="0">
                <a:latin typeface="+mj-lt"/>
              </a:rPr>
              <a:t> </a:t>
            </a:r>
            <a:r>
              <a:rPr lang="en-US" sz="1500" dirty="0" err="1">
                <a:latin typeface="+mj-lt"/>
              </a:rPr>
              <a:t>nastali</a:t>
            </a:r>
            <a:r>
              <a:rPr lang="en-US" sz="1500" dirty="0">
                <a:latin typeface="+mj-lt"/>
              </a:rPr>
              <a:t> </a:t>
            </a:r>
            <a:r>
              <a:rPr lang="en-US" sz="1500" dirty="0" err="1">
                <a:latin typeface="+mj-lt"/>
              </a:rPr>
              <a:t>izvan</a:t>
            </a:r>
            <a:r>
              <a:rPr lang="en-US" sz="1500" dirty="0">
                <a:latin typeface="+mj-lt"/>
              </a:rPr>
              <a:t> </a:t>
            </a:r>
            <a:r>
              <a:rPr lang="en-US" sz="1500" dirty="0" err="1">
                <a:latin typeface="+mj-lt"/>
              </a:rPr>
              <a:t>prihvatljivog</a:t>
            </a:r>
            <a:r>
              <a:rPr lang="en-US" sz="1500" dirty="0">
                <a:latin typeface="+mj-lt"/>
              </a:rPr>
              <a:t> </a:t>
            </a:r>
            <a:r>
              <a:rPr lang="en-US" sz="1500" dirty="0" err="1">
                <a:latin typeface="+mj-lt"/>
              </a:rPr>
              <a:t>razdoblja</a:t>
            </a:r>
            <a:endParaRPr lang="en-US" sz="1500" dirty="0">
              <a:latin typeface="+mj-lt"/>
            </a:endParaRPr>
          </a:p>
          <a:p>
            <a:pPr>
              <a:spcAft>
                <a:spcPts val="200"/>
              </a:spcAft>
            </a:pPr>
            <a:r>
              <a:rPr lang="en-US" sz="1500" dirty="0" err="1">
                <a:latin typeface="+mj-lt"/>
              </a:rPr>
              <a:t>Ostali</a:t>
            </a:r>
            <a:r>
              <a:rPr lang="en-US" sz="1500" dirty="0">
                <a:latin typeface="+mj-lt"/>
              </a:rPr>
              <a:t> </a:t>
            </a:r>
            <a:r>
              <a:rPr lang="en-US" sz="1500" dirty="0" err="1">
                <a:latin typeface="+mj-lt"/>
              </a:rPr>
              <a:t>troškovi</a:t>
            </a:r>
            <a:r>
              <a:rPr lang="en-US" sz="1500" dirty="0">
                <a:latin typeface="+mj-lt"/>
              </a:rPr>
              <a:t> koji ne </a:t>
            </a:r>
            <a:r>
              <a:rPr lang="en-US" sz="1500" dirty="0" err="1">
                <a:latin typeface="+mj-lt"/>
              </a:rPr>
              <a:t>spadaju</a:t>
            </a:r>
            <a:r>
              <a:rPr lang="en-US" sz="1500" dirty="0">
                <a:latin typeface="+mj-lt"/>
              </a:rPr>
              <a:t> u </a:t>
            </a:r>
            <a:r>
              <a:rPr lang="en-US" sz="1500" dirty="0" err="1">
                <a:latin typeface="+mj-lt"/>
              </a:rPr>
              <a:t>aktivnosti</a:t>
            </a:r>
            <a:r>
              <a:rPr lang="en-US" sz="1500" dirty="0">
                <a:latin typeface="+mj-lt"/>
              </a:rPr>
              <a:t> </a:t>
            </a:r>
            <a:r>
              <a:rPr lang="en-US" sz="1500" dirty="0" err="1">
                <a:latin typeface="+mj-lt"/>
              </a:rPr>
              <a:t>navedene</a:t>
            </a:r>
            <a:r>
              <a:rPr lang="en-US" sz="1500" dirty="0">
                <a:latin typeface="+mj-lt"/>
              </a:rPr>
              <a:t> u </a:t>
            </a:r>
            <a:r>
              <a:rPr lang="en-US" sz="1500" dirty="0" err="1">
                <a:latin typeface="+mj-lt"/>
              </a:rPr>
              <a:t>odjeljku</a:t>
            </a:r>
            <a:r>
              <a:rPr lang="en-US" sz="1500" dirty="0">
                <a:latin typeface="+mj-lt"/>
              </a:rPr>
              <a:t> “</a:t>
            </a:r>
            <a:r>
              <a:rPr lang="en-US" sz="1500" dirty="0" err="1">
                <a:latin typeface="+mj-lt"/>
              </a:rPr>
              <a:t>Prihvatljive</a:t>
            </a:r>
            <a:r>
              <a:rPr lang="en-US" sz="1500" dirty="0">
                <a:latin typeface="+mj-lt"/>
              </a:rPr>
              <a:t> </a:t>
            </a:r>
            <a:r>
              <a:rPr lang="en-US" sz="1500" dirty="0" err="1">
                <a:latin typeface="+mj-lt"/>
              </a:rPr>
              <a:t>kategorije</a:t>
            </a:r>
            <a:r>
              <a:rPr lang="en-US" sz="1500" dirty="0">
                <a:latin typeface="+mj-lt"/>
              </a:rPr>
              <a:t> </a:t>
            </a:r>
            <a:r>
              <a:rPr lang="en-US" sz="1500" dirty="0" err="1">
                <a:latin typeface="+mj-lt"/>
              </a:rPr>
              <a:t>troškova</a:t>
            </a:r>
            <a:r>
              <a:rPr lang="en-US" sz="1500" dirty="0">
                <a:latin typeface="+mj-lt"/>
              </a:rPr>
              <a:t>”</a:t>
            </a:r>
          </a:p>
        </p:txBody>
      </p:sp>
      <p:sp>
        <p:nvSpPr>
          <p:cNvPr id="4" name="TextBox 3"/>
          <p:cNvSpPr txBox="1"/>
          <p:nvPr/>
        </p:nvSpPr>
        <p:spPr>
          <a:xfrm>
            <a:off x="683774" y="421336"/>
            <a:ext cx="11203425"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NEPRIHVATLJIVI TROŠKOVI</a:t>
            </a:r>
          </a:p>
        </p:txBody>
      </p:sp>
      <p:pic>
        <p:nvPicPr>
          <p:cNvPr id="7" name="Slika 6">
            <a:extLst>
              <a:ext uri="{FF2B5EF4-FFF2-40B4-BE49-F238E27FC236}">
                <a16:creationId xmlns:a16="http://schemas.microsoft.com/office/drawing/2014/main" id="{1C48B2AD-F47E-4A10-832A-07AAF6DC2D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03128" y="6314393"/>
            <a:ext cx="2136479" cy="474773"/>
          </a:xfrm>
          <a:prstGeom prst="rect">
            <a:avLst/>
          </a:prstGeom>
        </p:spPr>
      </p:pic>
    </p:spTree>
    <p:extLst>
      <p:ext uri="{BB962C8B-B14F-4D97-AF65-F5344CB8AC3E}">
        <p14:creationId xmlns:p14="http://schemas.microsoft.com/office/powerpoint/2010/main" val="24126410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0161" y="17743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078736"/>
            <a:ext cx="2558203" cy="757979"/>
          </a:xfrm>
          <a:prstGeom prst="rect">
            <a:avLst/>
          </a:prstGeom>
          <a:noFill/>
        </p:spPr>
      </p:pic>
      <p:sp>
        <p:nvSpPr>
          <p:cNvPr id="3" name="Rectangle 2"/>
          <p:cNvSpPr/>
          <p:nvPr/>
        </p:nvSpPr>
        <p:spPr>
          <a:xfrm>
            <a:off x="683775" y="826853"/>
            <a:ext cx="11012236" cy="5078313"/>
          </a:xfrm>
          <a:prstGeom prst="rect">
            <a:avLst/>
          </a:prstGeom>
        </p:spPr>
        <p:style>
          <a:lnRef idx="0">
            <a:scrgbClr r="0" g="0" b="0"/>
          </a:lnRef>
          <a:fillRef idx="1003">
            <a:schemeClr val="lt1"/>
          </a:fillRef>
          <a:effectRef idx="0">
            <a:scrgbClr r="0" g="0" b="0"/>
          </a:effectRef>
          <a:fontRef idx="major"/>
        </p:style>
        <p:txBody>
          <a:bodyPr wrap="square">
            <a:spAutoFit/>
          </a:bodyPr>
          <a:lstStyle/>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r>
              <a:rPr lang="en-US" dirty="0" err="1"/>
              <a:t>Prijavitelji</a:t>
            </a:r>
            <a:r>
              <a:rPr lang="en-US" dirty="0"/>
              <a:t> </a:t>
            </a:r>
            <a:r>
              <a:rPr lang="en-US" dirty="0" err="1"/>
              <a:t>su</a:t>
            </a:r>
            <a:r>
              <a:rPr lang="en-US" dirty="0"/>
              <a:t> </a:t>
            </a:r>
            <a:r>
              <a:rPr lang="en-US" dirty="0" err="1"/>
              <a:t>obavezni</a:t>
            </a:r>
            <a:r>
              <a:rPr lang="en-US" dirty="0"/>
              <a:t> </a:t>
            </a:r>
            <a:r>
              <a:rPr lang="en-US" dirty="0" err="1"/>
              <a:t>pridržavati</a:t>
            </a:r>
            <a:r>
              <a:rPr lang="en-US" dirty="0"/>
              <a:t> se </a:t>
            </a:r>
            <a:r>
              <a:rPr lang="en-US" b="1" dirty="0" err="1"/>
              <a:t>zakonskih</a:t>
            </a:r>
            <a:r>
              <a:rPr lang="en-US" b="1" dirty="0"/>
              <a:t> </a:t>
            </a:r>
            <a:r>
              <a:rPr lang="en-US" b="1" dirty="0" err="1"/>
              <a:t>odredbi</a:t>
            </a:r>
            <a:r>
              <a:rPr lang="en-US" b="1" dirty="0"/>
              <a:t> </a:t>
            </a:r>
            <a:r>
              <a:rPr lang="en-US" b="1" dirty="0" err="1"/>
              <a:t>koj</a:t>
            </a:r>
            <a:r>
              <a:rPr lang="hr-HR" b="1" dirty="0"/>
              <a:t>e</a:t>
            </a:r>
            <a:r>
              <a:rPr lang="en-US" b="1" dirty="0"/>
              <a:t> </a:t>
            </a:r>
            <a:r>
              <a:rPr lang="en-US" b="1" dirty="0" err="1"/>
              <a:t>predstavljaju</a:t>
            </a:r>
            <a:r>
              <a:rPr lang="en-US" b="1" dirty="0"/>
              <a:t> </a:t>
            </a:r>
            <a:r>
              <a:rPr lang="en-US" b="1" dirty="0" err="1"/>
              <a:t>minimalne</a:t>
            </a:r>
            <a:r>
              <a:rPr lang="en-US" b="1" dirty="0"/>
              <a:t> </a:t>
            </a:r>
            <a:r>
              <a:rPr lang="en-US" b="1" dirty="0" err="1"/>
              <a:t>zahtjeve</a:t>
            </a:r>
            <a:r>
              <a:rPr lang="en-US" b="1" dirty="0"/>
              <a:t> </a:t>
            </a:r>
            <a:r>
              <a:rPr lang="en-US" dirty="0" err="1"/>
              <a:t>pri</a:t>
            </a:r>
            <a:r>
              <a:rPr lang="en-US" dirty="0"/>
              <a:t> </a:t>
            </a:r>
            <a:r>
              <a:rPr lang="en-US" dirty="0" err="1"/>
              <a:t>provedbi</a:t>
            </a:r>
            <a:r>
              <a:rPr lang="en-US" dirty="0"/>
              <a:t> </a:t>
            </a:r>
            <a:r>
              <a:rPr lang="en-US" dirty="0" err="1"/>
              <a:t>horizontalnih</a:t>
            </a:r>
            <a:r>
              <a:rPr lang="en-US" dirty="0"/>
              <a:t> </a:t>
            </a:r>
            <a:r>
              <a:rPr lang="en-US" dirty="0" err="1"/>
              <a:t>politika</a:t>
            </a:r>
            <a:endParaRPr lang="en-US" dirty="0"/>
          </a:p>
          <a:p>
            <a:pPr marL="285750" indent="-285750" algn="just">
              <a:buFont typeface="Arial" panose="020B0604020202020204" pitchFamily="34" charset="0"/>
              <a:buChar char="•"/>
            </a:pPr>
            <a:r>
              <a:rPr lang="en-US" dirty="0" err="1"/>
              <a:t>Ako</a:t>
            </a:r>
            <a:r>
              <a:rPr lang="en-US" dirty="0"/>
              <a:t> </a:t>
            </a:r>
            <a:r>
              <a:rPr lang="en-US" dirty="0" err="1"/>
              <a:t>projekt</a:t>
            </a:r>
            <a:r>
              <a:rPr lang="en-US" dirty="0"/>
              <a:t> </a:t>
            </a:r>
            <a:r>
              <a:rPr lang="en-US" dirty="0" err="1"/>
              <a:t>sadrži</a:t>
            </a:r>
            <a:r>
              <a:rPr lang="en-US" dirty="0"/>
              <a:t> </a:t>
            </a:r>
            <a:r>
              <a:rPr lang="en-US" b="1" dirty="0" err="1"/>
              <a:t>dodatne</a:t>
            </a:r>
            <a:r>
              <a:rPr lang="en-US" b="1" dirty="0"/>
              <a:t> </a:t>
            </a:r>
            <a:r>
              <a:rPr lang="en-US" b="1" dirty="0" err="1"/>
              <a:t>aktivnosti</a:t>
            </a:r>
            <a:r>
              <a:rPr lang="en-US" b="1" dirty="0"/>
              <a:t>, </a:t>
            </a:r>
            <a:r>
              <a:rPr lang="en-US" dirty="0" err="1"/>
              <a:t>uz</a:t>
            </a:r>
            <a:r>
              <a:rPr lang="en-US" dirty="0"/>
              <a:t> </a:t>
            </a:r>
            <a:r>
              <a:rPr lang="en-US" dirty="0" err="1"/>
              <a:t>propisani</a:t>
            </a:r>
            <a:r>
              <a:rPr lang="en-US" dirty="0"/>
              <a:t> minimum </a:t>
            </a:r>
            <a:r>
              <a:rPr lang="en-US" dirty="0" err="1"/>
              <a:t>poštivanja</a:t>
            </a:r>
            <a:r>
              <a:rPr lang="en-US" dirty="0"/>
              <a:t> </a:t>
            </a:r>
            <a:r>
              <a:rPr lang="en-US" dirty="0" err="1"/>
              <a:t>zakonskih</a:t>
            </a:r>
            <a:r>
              <a:rPr lang="en-US" dirty="0"/>
              <a:t> </a:t>
            </a:r>
            <a:r>
              <a:rPr lang="en-US" dirty="0" err="1"/>
              <a:t>odredbi</a:t>
            </a:r>
            <a:r>
              <a:rPr lang="en-US" dirty="0"/>
              <a:t>, </a:t>
            </a:r>
            <a:r>
              <a:rPr lang="en-US" dirty="0" err="1"/>
              <a:t>tada</a:t>
            </a:r>
            <a:r>
              <a:rPr lang="en-US" dirty="0"/>
              <a:t> </a:t>
            </a:r>
            <a:r>
              <a:rPr lang="en-US" dirty="0" err="1"/>
              <a:t>projekt</a:t>
            </a:r>
            <a:r>
              <a:rPr lang="en-US" dirty="0"/>
              <a:t> </a:t>
            </a:r>
            <a:r>
              <a:rPr lang="en-US" b="1" dirty="0" err="1"/>
              <a:t>promiče</a:t>
            </a:r>
            <a:r>
              <a:rPr lang="en-US" b="1" dirty="0"/>
              <a:t> </a:t>
            </a:r>
            <a:r>
              <a:rPr lang="en-US" b="1" dirty="0" err="1"/>
              <a:t>horizontalne</a:t>
            </a:r>
            <a:r>
              <a:rPr lang="en-US" b="1" dirty="0"/>
              <a:t> </a:t>
            </a:r>
            <a:r>
              <a:rPr lang="en-US" b="1" dirty="0" err="1"/>
              <a:t>politike</a:t>
            </a:r>
            <a:r>
              <a:rPr lang="en-US" b="1" dirty="0"/>
              <a:t> EU</a:t>
            </a:r>
          </a:p>
          <a:p>
            <a:pPr marL="285750" indent="-285750" algn="just">
              <a:buFont typeface="Arial" panose="020B0604020202020204" pitchFamily="34" charset="0"/>
              <a:buChar char="•"/>
            </a:pPr>
            <a:endParaRPr lang="en-US" dirty="0"/>
          </a:p>
          <a:p>
            <a:pPr algn="just"/>
            <a:r>
              <a:rPr lang="en-US" b="1" dirty="0" err="1"/>
              <a:t>Promicanje</a:t>
            </a:r>
            <a:r>
              <a:rPr lang="en-US" b="1" dirty="0"/>
              <a:t> </a:t>
            </a:r>
            <a:r>
              <a:rPr lang="en-US" b="1" dirty="0" err="1"/>
              <a:t>ravnopravnosti</a:t>
            </a:r>
            <a:r>
              <a:rPr lang="en-US" b="1" dirty="0"/>
              <a:t> </a:t>
            </a:r>
            <a:r>
              <a:rPr lang="en-US" b="1" dirty="0" err="1"/>
              <a:t>žena</a:t>
            </a:r>
            <a:r>
              <a:rPr lang="en-US" b="1" dirty="0"/>
              <a:t> </a:t>
            </a:r>
            <a:r>
              <a:rPr lang="en-US" b="1" dirty="0" err="1"/>
              <a:t>i</a:t>
            </a:r>
            <a:r>
              <a:rPr lang="en-US" b="1" dirty="0"/>
              <a:t> </a:t>
            </a:r>
            <a:r>
              <a:rPr lang="en-US" b="1" dirty="0" err="1"/>
              <a:t>muškaraca</a:t>
            </a:r>
            <a:r>
              <a:rPr lang="en-US" b="1" dirty="0"/>
              <a:t> </a:t>
            </a:r>
            <a:r>
              <a:rPr lang="en-US" b="1" dirty="0" err="1"/>
              <a:t>i</a:t>
            </a:r>
            <a:r>
              <a:rPr lang="en-US" b="1" dirty="0"/>
              <a:t> </a:t>
            </a:r>
            <a:r>
              <a:rPr lang="en-US" b="1" dirty="0" err="1"/>
              <a:t>zabrana</a:t>
            </a:r>
            <a:r>
              <a:rPr lang="en-US" b="1" dirty="0"/>
              <a:t> </a:t>
            </a:r>
            <a:r>
              <a:rPr lang="en-US" b="1" dirty="0" err="1"/>
              <a:t>diskriminacije</a:t>
            </a:r>
            <a:r>
              <a:rPr lang="en-US" b="1" dirty="0"/>
              <a:t> </a:t>
            </a:r>
          </a:p>
          <a:p>
            <a:pPr marL="285750" indent="-285750" algn="just">
              <a:buFont typeface="Arial" panose="020B0604020202020204" pitchFamily="34" charset="0"/>
              <a:buChar char="•"/>
            </a:pPr>
            <a:r>
              <a:rPr lang="en-US" dirty="0" err="1"/>
              <a:t>Prijavitelji</a:t>
            </a:r>
            <a:r>
              <a:rPr lang="en-US" dirty="0"/>
              <a:t> </a:t>
            </a:r>
            <a:r>
              <a:rPr lang="en-US" dirty="0" err="1"/>
              <a:t>mogu</a:t>
            </a:r>
            <a:r>
              <a:rPr lang="en-US" dirty="0"/>
              <a:t> </a:t>
            </a:r>
            <a:r>
              <a:rPr lang="en-US" dirty="0" err="1"/>
              <a:t>na</a:t>
            </a:r>
            <a:r>
              <a:rPr lang="en-US" dirty="0"/>
              <a:t> </a:t>
            </a:r>
            <a:r>
              <a:rPr lang="en-US" dirty="0" err="1"/>
              <a:t>razini</a:t>
            </a:r>
            <a:r>
              <a:rPr lang="en-US" dirty="0"/>
              <a:t> </a:t>
            </a:r>
            <a:r>
              <a:rPr lang="en-US" dirty="0" err="1"/>
              <a:t>projektnih</a:t>
            </a:r>
            <a:r>
              <a:rPr lang="en-US" dirty="0"/>
              <a:t> </a:t>
            </a:r>
            <a:r>
              <a:rPr lang="en-US" dirty="0" err="1"/>
              <a:t>prijedloga</a:t>
            </a:r>
            <a:r>
              <a:rPr lang="en-US" dirty="0"/>
              <a:t> </a:t>
            </a:r>
            <a:r>
              <a:rPr lang="en-US" dirty="0" err="1"/>
              <a:t>osmisliti</a:t>
            </a:r>
            <a:r>
              <a:rPr lang="en-US" dirty="0"/>
              <a:t> </a:t>
            </a:r>
            <a:r>
              <a:rPr lang="en-US" b="1" dirty="0" err="1"/>
              <a:t>aktivnosti</a:t>
            </a:r>
            <a:r>
              <a:rPr lang="en-US" b="1" dirty="0"/>
              <a:t> za </a:t>
            </a:r>
            <a:r>
              <a:rPr lang="en-US" b="1" dirty="0" err="1"/>
              <a:t>promicanje</a:t>
            </a:r>
            <a:r>
              <a:rPr lang="en-US" b="1" dirty="0"/>
              <a:t> </a:t>
            </a:r>
            <a:r>
              <a:rPr lang="en-US" b="1" dirty="0" err="1"/>
              <a:t>ravnopravnosti</a:t>
            </a:r>
            <a:r>
              <a:rPr lang="en-US" b="1" dirty="0"/>
              <a:t> </a:t>
            </a:r>
            <a:r>
              <a:rPr lang="en-US" b="1" dirty="0" err="1"/>
              <a:t>žena</a:t>
            </a:r>
            <a:r>
              <a:rPr lang="en-US" b="1" dirty="0"/>
              <a:t> </a:t>
            </a:r>
            <a:r>
              <a:rPr lang="en-US" b="1" dirty="0" err="1"/>
              <a:t>i</a:t>
            </a:r>
            <a:r>
              <a:rPr lang="en-US" b="1" dirty="0"/>
              <a:t> </a:t>
            </a:r>
            <a:r>
              <a:rPr lang="en-US" b="1" dirty="0" err="1"/>
              <a:t>muškaraca</a:t>
            </a:r>
            <a:r>
              <a:rPr lang="en-US" b="1" dirty="0"/>
              <a:t> </a:t>
            </a:r>
            <a:r>
              <a:rPr lang="en-US" dirty="0" err="1"/>
              <a:t>i</a:t>
            </a:r>
            <a:r>
              <a:rPr lang="en-US" dirty="0"/>
              <a:t> </a:t>
            </a:r>
            <a:r>
              <a:rPr lang="en-US" dirty="0" err="1"/>
              <a:t>zabrani</a:t>
            </a:r>
            <a:r>
              <a:rPr lang="en-US" dirty="0"/>
              <a:t> </a:t>
            </a:r>
            <a:r>
              <a:rPr lang="en-US" dirty="0" err="1"/>
              <a:t>diskriminacije</a:t>
            </a:r>
            <a:r>
              <a:rPr lang="en-US" dirty="0"/>
              <a:t>, o </a:t>
            </a:r>
            <a:r>
              <a:rPr lang="en-US" dirty="0" err="1"/>
              <a:t>čemu</a:t>
            </a:r>
            <a:r>
              <a:rPr lang="en-US" dirty="0"/>
              <a:t> je </a:t>
            </a:r>
            <a:r>
              <a:rPr lang="en-US" dirty="0" err="1"/>
              <a:t>potrebno</a:t>
            </a:r>
            <a:r>
              <a:rPr lang="en-US" dirty="0"/>
              <a:t> </a:t>
            </a:r>
            <a:r>
              <a:rPr lang="en-US" dirty="0" err="1"/>
              <a:t>pružiti</a:t>
            </a:r>
            <a:r>
              <a:rPr lang="en-US" dirty="0"/>
              <a:t> </a:t>
            </a:r>
            <a:r>
              <a:rPr lang="en-US" dirty="0" err="1"/>
              <a:t>informaciju</a:t>
            </a:r>
            <a:r>
              <a:rPr lang="en-US" dirty="0"/>
              <a:t> u </a:t>
            </a:r>
            <a:r>
              <a:rPr lang="en-US" dirty="0" err="1"/>
              <a:t>odgovarajućem</a:t>
            </a:r>
            <a:r>
              <a:rPr lang="en-US" dirty="0"/>
              <a:t> </a:t>
            </a:r>
            <a:r>
              <a:rPr lang="en-US" dirty="0" err="1"/>
              <a:t>dijelu</a:t>
            </a:r>
            <a:r>
              <a:rPr lang="en-US" dirty="0"/>
              <a:t> </a:t>
            </a:r>
            <a:r>
              <a:rPr lang="en-US" dirty="0" err="1"/>
              <a:t>Prijavnog</a:t>
            </a:r>
            <a:r>
              <a:rPr lang="en-US" dirty="0"/>
              <a:t> </a:t>
            </a:r>
            <a:r>
              <a:rPr lang="en-US" dirty="0" err="1"/>
              <a:t>obrasca</a:t>
            </a:r>
            <a:r>
              <a:rPr lang="en-US" dirty="0"/>
              <a:t>. </a:t>
            </a:r>
            <a:endParaRPr lang="en-US" b="1" dirty="0"/>
          </a:p>
          <a:p>
            <a:pPr algn="just"/>
            <a:endParaRPr lang="en-US" b="1" dirty="0"/>
          </a:p>
          <a:p>
            <a:pPr algn="just"/>
            <a:r>
              <a:rPr lang="en-US" b="1" dirty="0" err="1"/>
              <a:t>Pristupačnost</a:t>
            </a:r>
            <a:r>
              <a:rPr lang="en-US" b="1" dirty="0"/>
              <a:t> za </a:t>
            </a:r>
            <a:r>
              <a:rPr lang="en-US" b="1" dirty="0" err="1"/>
              <a:t>osobe</a:t>
            </a:r>
            <a:r>
              <a:rPr lang="en-US" b="1" dirty="0"/>
              <a:t> s </a:t>
            </a:r>
            <a:r>
              <a:rPr lang="en-US" b="1" dirty="0" err="1"/>
              <a:t>invaliditetom</a:t>
            </a:r>
            <a:r>
              <a:rPr lang="en-US" b="1" dirty="0"/>
              <a:t> </a:t>
            </a:r>
          </a:p>
          <a:p>
            <a:pPr marL="285750" indent="-285750" algn="just">
              <a:buFont typeface="Arial" panose="020B0604020202020204" pitchFamily="34" charset="0"/>
              <a:buChar char="•"/>
            </a:pPr>
            <a:r>
              <a:rPr lang="en-US" dirty="0" err="1"/>
              <a:t>Prijavitelji</a:t>
            </a:r>
            <a:r>
              <a:rPr lang="en-US" dirty="0"/>
              <a:t> </a:t>
            </a:r>
            <a:r>
              <a:rPr lang="en-US" dirty="0" err="1"/>
              <a:t>mogu</a:t>
            </a:r>
            <a:r>
              <a:rPr lang="en-US" dirty="0"/>
              <a:t> </a:t>
            </a:r>
            <a:r>
              <a:rPr lang="en-US" dirty="0" err="1"/>
              <a:t>na</a:t>
            </a:r>
            <a:r>
              <a:rPr lang="en-US" dirty="0"/>
              <a:t> </a:t>
            </a:r>
            <a:r>
              <a:rPr lang="en-US" dirty="0" err="1"/>
              <a:t>razini</a:t>
            </a:r>
            <a:r>
              <a:rPr lang="en-US" dirty="0"/>
              <a:t> </a:t>
            </a:r>
            <a:r>
              <a:rPr lang="en-US" dirty="0" err="1"/>
              <a:t>projektnih</a:t>
            </a:r>
            <a:r>
              <a:rPr lang="en-US" dirty="0"/>
              <a:t> </a:t>
            </a:r>
            <a:r>
              <a:rPr lang="en-US" dirty="0" err="1"/>
              <a:t>prijedloga</a:t>
            </a:r>
            <a:r>
              <a:rPr lang="en-US" dirty="0"/>
              <a:t> </a:t>
            </a:r>
            <a:r>
              <a:rPr lang="en-US" dirty="0" err="1"/>
              <a:t>osmisliti</a:t>
            </a:r>
            <a:r>
              <a:rPr lang="en-US" dirty="0"/>
              <a:t> </a:t>
            </a:r>
            <a:r>
              <a:rPr lang="en-US" b="1" dirty="0" err="1"/>
              <a:t>aktivnosti</a:t>
            </a:r>
            <a:r>
              <a:rPr lang="en-US" b="1" dirty="0"/>
              <a:t> </a:t>
            </a:r>
            <a:r>
              <a:rPr lang="en-US" b="1" dirty="0" err="1"/>
              <a:t>pri</a:t>
            </a:r>
            <a:r>
              <a:rPr lang="en-US" b="1" dirty="0"/>
              <a:t> </a:t>
            </a:r>
            <a:r>
              <a:rPr lang="en-US" b="1" dirty="0" err="1"/>
              <a:t>promicanju</a:t>
            </a:r>
            <a:r>
              <a:rPr lang="en-US" b="1" dirty="0"/>
              <a:t> </a:t>
            </a:r>
            <a:r>
              <a:rPr lang="en-US" b="1" dirty="0" err="1"/>
              <a:t>pristupačnosti</a:t>
            </a:r>
            <a:r>
              <a:rPr lang="en-US" b="1" dirty="0"/>
              <a:t> za </a:t>
            </a:r>
            <a:r>
              <a:rPr lang="en-US" b="1" dirty="0" err="1"/>
              <a:t>osobe</a:t>
            </a:r>
            <a:r>
              <a:rPr lang="en-US" b="1" dirty="0"/>
              <a:t> s </a:t>
            </a:r>
            <a:r>
              <a:rPr lang="en-US" b="1" dirty="0" err="1"/>
              <a:t>invaliditetom</a:t>
            </a:r>
            <a:r>
              <a:rPr lang="en-US" b="1" dirty="0"/>
              <a:t> </a:t>
            </a:r>
            <a:r>
              <a:rPr lang="en-US" dirty="0" err="1"/>
              <a:t>koje</a:t>
            </a:r>
            <a:r>
              <a:rPr lang="en-US" dirty="0"/>
              <a:t> </a:t>
            </a:r>
            <a:r>
              <a:rPr lang="en-US" dirty="0" err="1"/>
              <a:t>osiguravaju</a:t>
            </a:r>
            <a:r>
              <a:rPr lang="en-US" dirty="0"/>
              <a:t> </a:t>
            </a:r>
            <a:r>
              <a:rPr lang="en-US" dirty="0" err="1"/>
              <a:t>poboljšanu</a:t>
            </a:r>
            <a:r>
              <a:rPr lang="en-US" dirty="0"/>
              <a:t> </a:t>
            </a:r>
            <a:r>
              <a:rPr lang="en-US" dirty="0" err="1"/>
              <a:t>dostupnost</a:t>
            </a:r>
            <a:r>
              <a:rPr lang="en-US" dirty="0"/>
              <a:t> za </a:t>
            </a:r>
            <a:r>
              <a:rPr lang="en-US" dirty="0" err="1"/>
              <a:t>osobe</a:t>
            </a:r>
            <a:r>
              <a:rPr lang="en-US" dirty="0"/>
              <a:t> s </a:t>
            </a:r>
            <a:r>
              <a:rPr lang="en-US" dirty="0" err="1"/>
              <a:t>invaliditetom</a:t>
            </a:r>
            <a:r>
              <a:rPr lang="en-US" dirty="0"/>
              <a:t> </a:t>
            </a:r>
            <a:r>
              <a:rPr lang="en-US" dirty="0" err="1"/>
              <a:t>povrh</a:t>
            </a:r>
            <a:r>
              <a:rPr lang="en-US" dirty="0"/>
              <a:t> </a:t>
            </a:r>
            <a:r>
              <a:rPr lang="en-US" dirty="0" err="1"/>
              <a:t>zakonskih</a:t>
            </a:r>
            <a:r>
              <a:rPr lang="en-US" dirty="0"/>
              <a:t> </a:t>
            </a:r>
            <a:r>
              <a:rPr lang="en-US" dirty="0" err="1"/>
              <a:t>zahtjeva</a:t>
            </a:r>
            <a:r>
              <a:rPr lang="en-US" dirty="0"/>
              <a:t>, o </a:t>
            </a:r>
            <a:r>
              <a:rPr lang="en-US" dirty="0" err="1"/>
              <a:t>čemu</a:t>
            </a:r>
            <a:r>
              <a:rPr lang="en-US" dirty="0"/>
              <a:t> je </a:t>
            </a:r>
            <a:r>
              <a:rPr lang="en-US" dirty="0" err="1"/>
              <a:t>potrebno</a:t>
            </a:r>
            <a:r>
              <a:rPr lang="en-US" dirty="0"/>
              <a:t> </a:t>
            </a:r>
            <a:r>
              <a:rPr lang="en-US" dirty="0" err="1"/>
              <a:t>pružiti</a:t>
            </a:r>
            <a:r>
              <a:rPr lang="en-US" dirty="0"/>
              <a:t> </a:t>
            </a:r>
            <a:r>
              <a:rPr lang="en-US" dirty="0" err="1"/>
              <a:t>informaciju</a:t>
            </a:r>
            <a:r>
              <a:rPr lang="en-US" dirty="0"/>
              <a:t> u </a:t>
            </a:r>
            <a:r>
              <a:rPr lang="en-US" dirty="0" err="1"/>
              <a:t>odgovarajućem</a:t>
            </a:r>
            <a:r>
              <a:rPr lang="en-US" dirty="0"/>
              <a:t> </a:t>
            </a:r>
            <a:r>
              <a:rPr lang="en-US" dirty="0" err="1"/>
              <a:t>dijelu</a:t>
            </a:r>
            <a:r>
              <a:rPr lang="en-US" dirty="0"/>
              <a:t> </a:t>
            </a:r>
            <a:r>
              <a:rPr lang="en-US" dirty="0" err="1"/>
              <a:t>Prijavnog</a:t>
            </a:r>
            <a:r>
              <a:rPr lang="en-US" dirty="0"/>
              <a:t> </a:t>
            </a:r>
            <a:r>
              <a:rPr lang="en-US" dirty="0" err="1"/>
              <a:t>obrasca</a:t>
            </a:r>
            <a:r>
              <a:rPr lang="en-US" dirty="0"/>
              <a:t>. </a:t>
            </a:r>
          </a:p>
          <a:p>
            <a:pPr algn="just"/>
            <a:endParaRPr lang="en-US" b="1" dirty="0"/>
          </a:p>
          <a:p>
            <a:pPr algn="just"/>
            <a:r>
              <a:rPr lang="en-US" b="1" dirty="0" err="1"/>
              <a:t>Održivi</a:t>
            </a:r>
            <a:r>
              <a:rPr lang="en-US" b="1" dirty="0"/>
              <a:t> </a:t>
            </a:r>
            <a:r>
              <a:rPr lang="en-US" b="1" dirty="0" err="1"/>
              <a:t>razvoj</a:t>
            </a:r>
            <a:r>
              <a:rPr lang="en-US" b="1" dirty="0"/>
              <a:t> </a:t>
            </a:r>
          </a:p>
          <a:p>
            <a:pPr marL="285750" indent="-285750" algn="just">
              <a:buFont typeface="Arial" panose="020B0604020202020204" pitchFamily="34" charset="0"/>
              <a:buChar char="•"/>
            </a:pPr>
            <a:r>
              <a:rPr lang="en-US" dirty="0" err="1"/>
              <a:t>Sva</a:t>
            </a:r>
            <a:r>
              <a:rPr lang="en-US" dirty="0"/>
              <a:t> </a:t>
            </a:r>
            <a:r>
              <a:rPr lang="en-US" dirty="0" err="1"/>
              <a:t>ulaganja</a:t>
            </a:r>
            <a:r>
              <a:rPr lang="en-US" dirty="0"/>
              <a:t> </a:t>
            </a:r>
            <a:r>
              <a:rPr lang="en-US" dirty="0" err="1"/>
              <a:t>sufinancirana</a:t>
            </a:r>
            <a:r>
              <a:rPr lang="en-US" dirty="0"/>
              <a:t> </a:t>
            </a:r>
            <a:r>
              <a:rPr lang="en-US" dirty="0" err="1"/>
              <a:t>sredstvima</a:t>
            </a:r>
            <a:r>
              <a:rPr lang="en-US" dirty="0"/>
              <a:t> NPOO </a:t>
            </a:r>
            <a:r>
              <a:rPr lang="en-US" dirty="0" err="1"/>
              <a:t>moraju</a:t>
            </a:r>
            <a:r>
              <a:rPr lang="en-US" dirty="0"/>
              <a:t> </a:t>
            </a:r>
            <a:r>
              <a:rPr lang="en-US" dirty="0" err="1"/>
              <a:t>biti</a:t>
            </a:r>
            <a:r>
              <a:rPr lang="en-US" dirty="0"/>
              <a:t> </a:t>
            </a:r>
            <a:r>
              <a:rPr lang="en-US" dirty="0" err="1"/>
              <a:t>usklađena</a:t>
            </a:r>
            <a:r>
              <a:rPr lang="en-US" dirty="0"/>
              <a:t> s </a:t>
            </a:r>
            <a:r>
              <a:rPr lang="en-US" dirty="0" err="1"/>
              <a:t>načelom</a:t>
            </a:r>
            <a:r>
              <a:rPr lang="en-US" dirty="0"/>
              <a:t> </a:t>
            </a:r>
            <a:r>
              <a:rPr lang="en-US" b="1" dirty="0"/>
              <a:t>''ne </a:t>
            </a:r>
            <a:r>
              <a:rPr lang="en-US" b="1" dirty="0" err="1"/>
              <a:t>čini</a:t>
            </a:r>
            <a:r>
              <a:rPr lang="en-US" b="1" dirty="0"/>
              <a:t> </a:t>
            </a:r>
            <a:r>
              <a:rPr lang="en-US" b="1" dirty="0" err="1"/>
              <a:t>značajnu</a:t>
            </a:r>
            <a:r>
              <a:rPr lang="en-US" b="1" dirty="0"/>
              <a:t> </a:t>
            </a:r>
            <a:r>
              <a:rPr lang="en-US" b="1" dirty="0" err="1"/>
              <a:t>štetu</a:t>
            </a:r>
            <a:r>
              <a:rPr lang="en-US" b="1" dirty="0"/>
              <a:t>'' </a:t>
            </a:r>
            <a:r>
              <a:rPr lang="en-US" dirty="0"/>
              <a:t>(''do no significant harm'‘)</a:t>
            </a:r>
          </a:p>
        </p:txBody>
      </p:sp>
      <p:sp>
        <p:nvSpPr>
          <p:cNvPr id="4" name="TextBox 3"/>
          <p:cNvSpPr txBox="1"/>
          <p:nvPr/>
        </p:nvSpPr>
        <p:spPr>
          <a:xfrm>
            <a:off x="683775" y="421336"/>
            <a:ext cx="11012236"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HORIZONTALNA NAČELA</a:t>
            </a:r>
          </a:p>
        </p:txBody>
      </p:sp>
      <p:pic>
        <p:nvPicPr>
          <p:cNvPr id="7" name="Slika 6">
            <a:extLst>
              <a:ext uri="{FF2B5EF4-FFF2-40B4-BE49-F238E27FC236}">
                <a16:creationId xmlns:a16="http://schemas.microsoft.com/office/drawing/2014/main" id="{A9C02BC0-5DF5-46B1-B0F9-9867F6456E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51766" y="6246702"/>
            <a:ext cx="2136479" cy="474773"/>
          </a:xfrm>
          <a:prstGeom prst="rect">
            <a:avLst/>
          </a:prstGeom>
        </p:spPr>
      </p:pic>
    </p:spTree>
    <p:extLst>
      <p:ext uri="{BB962C8B-B14F-4D97-AF65-F5344CB8AC3E}">
        <p14:creationId xmlns:p14="http://schemas.microsoft.com/office/powerpoint/2010/main" val="11012489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0161" y="17743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3" name="Rectangle 2"/>
          <p:cNvSpPr/>
          <p:nvPr/>
        </p:nvSpPr>
        <p:spPr>
          <a:xfrm>
            <a:off x="683775" y="1028343"/>
            <a:ext cx="10898625" cy="3693319"/>
          </a:xfrm>
          <a:prstGeom prst="rect">
            <a:avLst/>
          </a:prstGeom>
        </p:spPr>
        <p:style>
          <a:lnRef idx="0">
            <a:scrgbClr r="0" g="0" b="0"/>
          </a:lnRef>
          <a:fillRef idx="1003">
            <a:schemeClr val="lt1"/>
          </a:fillRef>
          <a:effectRef idx="0">
            <a:scrgbClr r="0" g="0" b="0"/>
          </a:effectRef>
          <a:fontRef idx="major"/>
        </p:style>
        <p:txBody>
          <a:bodyPr wrap="square">
            <a:spAutoFit/>
          </a:bodyPr>
          <a:lstStyle/>
          <a:p>
            <a:pPr marL="285750" indent="-285750">
              <a:buFont typeface="Arial" panose="020B0604020202020204" pitchFamily="34" charset="0"/>
              <a:buChar char="•"/>
            </a:pPr>
            <a:endParaRPr lang="en-US" dirty="0">
              <a:latin typeface="+mj-lt"/>
            </a:endParaRPr>
          </a:p>
          <a:p>
            <a:pPr marL="285750" indent="-285750" algn="just">
              <a:buFont typeface="Arial" panose="020B0604020202020204" pitchFamily="34" charset="0"/>
              <a:buChar char="•"/>
            </a:pPr>
            <a:r>
              <a:rPr lang="en-US" dirty="0" err="1">
                <a:latin typeface="+mj-lt"/>
              </a:rPr>
              <a:t>Projektni</a:t>
            </a:r>
            <a:r>
              <a:rPr lang="en-US" dirty="0">
                <a:latin typeface="+mj-lt"/>
              </a:rPr>
              <a:t> </a:t>
            </a:r>
            <a:r>
              <a:rPr lang="en-US" dirty="0" err="1">
                <a:latin typeface="+mj-lt"/>
              </a:rPr>
              <a:t>prijedlog</a:t>
            </a:r>
            <a:r>
              <a:rPr lang="en-US" dirty="0">
                <a:latin typeface="+mj-lt"/>
              </a:rPr>
              <a:t> </a:t>
            </a:r>
            <a:r>
              <a:rPr lang="en-US" dirty="0" err="1">
                <a:latin typeface="+mj-lt"/>
              </a:rPr>
              <a:t>podnosi</a:t>
            </a:r>
            <a:r>
              <a:rPr lang="en-US" dirty="0">
                <a:latin typeface="+mj-lt"/>
              </a:rPr>
              <a:t> se od </a:t>
            </a:r>
            <a:r>
              <a:rPr lang="en-US" dirty="0" err="1">
                <a:latin typeface="+mj-lt"/>
              </a:rPr>
              <a:t>strane</a:t>
            </a:r>
            <a:r>
              <a:rPr lang="en-US" dirty="0">
                <a:latin typeface="+mj-lt"/>
              </a:rPr>
              <a:t> </a:t>
            </a:r>
            <a:r>
              <a:rPr lang="en-US" dirty="0" err="1">
                <a:latin typeface="+mj-lt"/>
              </a:rPr>
              <a:t>ovlaštene</a:t>
            </a:r>
            <a:r>
              <a:rPr lang="en-US" dirty="0">
                <a:latin typeface="+mj-lt"/>
              </a:rPr>
              <a:t> </a:t>
            </a:r>
            <a:r>
              <a:rPr lang="en-US" dirty="0" err="1">
                <a:latin typeface="+mj-lt"/>
              </a:rPr>
              <a:t>osobe</a:t>
            </a:r>
            <a:r>
              <a:rPr lang="en-US" dirty="0">
                <a:latin typeface="+mj-lt"/>
              </a:rPr>
              <a:t> </a:t>
            </a:r>
            <a:r>
              <a:rPr lang="en-US" dirty="0" err="1">
                <a:latin typeface="+mj-lt"/>
              </a:rPr>
              <a:t>Prijavitelja</a:t>
            </a:r>
            <a:r>
              <a:rPr lang="en-US" dirty="0">
                <a:latin typeface="+mj-lt"/>
              </a:rPr>
              <a:t> </a:t>
            </a:r>
            <a:r>
              <a:rPr lang="en-US" b="1" dirty="0" err="1">
                <a:latin typeface="+mj-lt"/>
              </a:rPr>
              <a:t>putem</a:t>
            </a:r>
            <a:r>
              <a:rPr lang="en-US" b="1" dirty="0">
                <a:latin typeface="+mj-lt"/>
              </a:rPr>
              <a:t> </a:t>
            </a:r>
            <a:r>
              <a:rPr lang="en-US" b="1" dirty="0" err="1">
                <a:latin typeface="+mj-lt"/>
              </a:rPr>
              <a:t>sustava</a:t>
            </a:r>
            <a:r>
              <a:rPr lang="en-US" b="1" dirty="0">
                <a:latin typeface="+mj-lt"/>
              </a:rPr>
              <a:t> </a:t>
            </a:r>
            <a:r>
              <a:rPr lang="en-US" b="1" dirty="0" err="1">
                <a:latin typeface="+mj-lt"/>
              </a:rPr>
              <a:t>eNPOO</a:t>
            </a:r>
            <a:r>
              <a:rPr lang="en-US" b="1" dirty="0">
                <a:latin typeface="+mj-lt"/>
              </a:rPr>
              <a:t> </a:t>
            </a:r>
            <a:r>
              <a:rPr lang="en-US" dirty="0">
                <a:latin typeface="+mj-lt"/>
              </a:rPr>
              <a:t>u </a:t>
            </a:r>
            <a:r>
              <a:rPr lang="en-US" dirty="0" err="1">
                <a:latin typeface="+mj-lt"/>
              </a:rPr>
              <a:t>elektroničkom</a:t>
            </a:r>
            <a:r>
              <a:rPr lang="en-US" dirty="0">
                <a:latin typeface="+mj-lt"/>
              </a:rPr>
              <a:t> </a:t>
            </a:r>
            <a:r>
              <a:rPr lang="en-US" dirty="0" err="1">
                <a:latin typeface="+mj-lt"/>
              </a:rPr>
              <a:t>obliku</a:t>
            </a:r>
            <a:r>
              <a:rPr lang="en-US" dirty="0">
                <a:latin typeface="+mj-lt"/>
              </a:rPr>
              <a:t> </a:t>
            </a:r>
          </a:p>
          <a:p>
            <a:pPr marL="285750" indent="-285750" algn="just">
              <a:buFont typeface="Arial" panose="020B0604020202020204" pitchFamily="34" charset="0"/>
              <a:buChar char="•"/>
            </a:pPr>
            <a:endParaRPr lang="en-US" dirty="0">
              <a:latin typeface="+mj-lt"/>
            </a:endParaRPr>
          </a:p>
          <a:p>
            <a:pPr marL="285750" indent="-285750" algn="just">
              <a:buFont typeface="Arial" panose="020B0604020202020204" pitchFamily="34" charset="0"/>
              <a:buChar char="•"/>
            </a:pPr>
            <a:r>
              <a:rPr lang="en-US" err="1">
                <a:latin typeface="+mj-lt"/>
              </a:rPr>
              <a:t>Prijavitelji</a:t>
            </a:r>
            <a:r>
              <a:rPr lang="en-US">
                <a:latin typeface="+mj-lt"/>
              </a:rPr>
              <a:t> projektne </a:t>
            </a:r>
            <a:r>
              <a:rPr lang="en-US" err="1">
                <a:latin typeface="+mj-lt"/>
              </a:rPr>
              <a:t>prijedloge</a:t>
            </a:r>
            <a:r>
              <a:rPr lang="en-US">
                <a:latin typeface="+mj-lt"/>
              </a:rPr>
              <a:t> mogu </a:t>
            </a:r>
            <a:r>
              <a:rPr lang="en-US" dirty="0" err="1">
                <a:latin typeface="+mj-lt"/>
              </a:rPr>
              <a:t>unositi</a:t>
            </a:r>
            <a:r>
              <a:rPr lang="en-US" dirty="0">
                <a:latin typeface="+mj-lt"/>
              </a:rPr>
              <a:t> u </a:t>
            </a:r>
            <a:r>
              <a:rPr lang="en-US" dirty="0" err="1">
                <a:latin typeface="+mj-lt"/>
              </a:rPr>
              <a:t>sustav</a:t>
            </a:r>
            <a:r>
              <a:rPr lang="en-US" dirty="0">
                <a:latin typeface="+mj-lt"/>
              </a:rPr>
              <a:t> </a:t>
            </a:r>
            <a:r>
              <a:rPr lang="en-US" err="1">
                <a:latin typeface="+mj-lt"/>
              </a:rPr>
              <a:t>eNPOO</a:t>
            </a:r>
            <a:r>
              <a:rPr lang="en-US">
                <a:latin typeface="+mj-lt"/>
              </a:rPr>
              <a:t> </a:t>
            </a:r>
            <a:r>
              <a:rPr lang="hr-HR" sz="1800" u="sng">
                <a:solidFill>
                  <a:srgbClr val="0563C1"/>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https://fondovieu.gov.hr</a:t>
            </a:r>
            <a:r>
              <a:rPr lang="hr-HR" sz="1800">
                <a:effectLst/>
                <a:latin typeface="Times New Roman" panose="02020603050405020304" pitchFamily="18" charset="0"/>
                <a:ea typeface="Times New Roman" panose="02020603050405020304" pitchFamily="18" charset="0"/>
              </a:rPr>
              <a:t> </a:t>
            </a:r>
            <a:r>
              <a:rPr lang="en-US" b="1">
                <a:latin typeface="+mj-lt"/>
              </a:rPr>
              <a:t>od </a:t>
            </a:r>
            <a:r>
              <a:rPr lang="en-US" b="1" dirty="0">
                <a:latin typeface="+mj-lt"/>
              </a:rPr>
              <a:t>20. </a:t>
            </a:r>
            <a:r>
              <a:rPr lang="en-US" b="1" dirty="0" err="1">
                <a:latin typeface="+mj-lt"/>
              </a:rPr>
              <a:t>travnja</a:t>
            </a:r>
            <a:r>
              <a:rPr lang="en-US" b="1" dirty="0">
                <a:latin typeface="+mj-lt"/>
              </a:rPr>
              <a:t> 2022. </a:t>
            </a:r>
            <a:r>
              <a:rPr lang="en-US" b="1" dirty="0" err="1">
                <a:latin typeface="+mj-lt"/>
              </a:rPr>
              <a:t>godine</a:t>
            </a:r>
            <a:endParaRPr lang="en-US" b="1" dirty="0">
              <a:latin typeface="+mj-lt"/>
            </a:endParaRPr>
          </a:p>
          <a:p>
            <a:pPr marL="285750" indent="-285750" algn="just">
              <a:buFont typeface="Arial" panose="020B0604020202020204" pitchFamily="34" charset="0"/>
              <a:buChar char="•"/>
            </a:pPr>
            <a:endParaRPr lang="en-US" dirty="0">
              <a:latin typeface="+mj-lt"/>
            </a:endParaRPr>
          </a:p>
          <a:p>
            <a:pPr marL="285750" indent="-285750" algn="just">
              <a:buFont typeface="Arial" panose="020B0604020202020204" pitchFamily="34" charset="0"/>
              <a:buChar char="•"/>
            </a:pPr>
            <a:r>
              <a:rPr lang="en-US" dirty="0" err="1">
                <a:latin typeface="+mj-lt"/>
              </a:rPr>
              <a:t>Podnošenje</a:t>
            </a:r>
            <a:r>
              <a:rPr lang="en-US" dirty="0">
                <a:latin typeface="+mj-lt"/>
              </a:rPr>
              <a:t> </a:t>
            </a:r>
            <a:r>
              <a:rPr lang="en-US" dirty="0" err="1">
                <a:latin typeface="+mj-lt"/>
              </a:rPr>
              <a:t>projektnog</a:t>
            </a:r>
            <a:r>
              <a:rPr lang="en-US" dirty="0">
                <a:latin typeface="+mj-lt"/>
              </a:rPr>
              <a:t> </a:t>
            </a:r>
            <a:r>
              <a:rPr lang="en-US" dirty="0" err="1">
                <a:latin typeface="+mj-lt"/>
              </a:rPr>
              <a:t>prijedloga</a:t>
            </a:r>
            <a:r>
              <a:rPr lang="en-US" dirty="0">
                <a:latin typeface="+mj-lt"/>
              </a:rPr>
              <a:t> </a:t>
            </a:r>
            <a:r>
              <a:rPr lang="en-US" dirty="0" err="1">
                <a:latin typeface="+mj-lt"/>
              </a:rPr>
              <a:t>dozvoljeno</a:t>
            </a:r>
            <a:r>
              <a:rPr lang="en-US" dirty="0">
                <a:latin typeface="+mj-lt"/>
              </a:rPr>
              <a:t> je </a:t>
            </a:r>
            <a:r>
              <a:rPr lang="en-US" b="1" dirty="0" err="1">
                <a:latin typeface="+mj-lt"/>
              </a:rPr>
              <a:t>najranije</a:t>
            </a:r>
            <a:r>
              <a:rPr lang="en-US" b="1" dirty="0">
                <a:latin typeface="+mj-lt"/>
              </a:rPr>
              <a:t> </a:t>
            </a:r>
            <a:r>
              <a:rPr lang="en-US" b="1">
                <a:latin typeface="+mj-lt"/>
              </a:rPr>
              <a:t>od </a:t>
            </a:r>
            <a:r>
              <a:rPr lang="en-US" b="1"/>
              <a:t>1</a:t>
            </a:r>
            <a:r>
              <a:rPr lang="en-US" b="1">
                <a:latin typeface="+mj-lt"/>
              </a:rPr>
              <a:t>. lipnja </a:t>
            </a:r>
            <a:r>
              <a:rPr lang="en-US" b="1" dirty="0">
                <a:latin typeface="+mj-lt"/>
              </a:rPr>
              <a:t>2022. </a:t>
            </a:r>
            <a:r>
              <a:rPr lang="en-US" b="1" dirty="0" err="1">
                <a:latin typeface="+mj-lt"/>
              </a:rPr>
              <a:t>godine</a:t>
            </a:r>
            <a:r>
              <a:rPr lang="en-US" b="1" dirty="0">
                <a:latin typeface="+mj-lt"/>
              </a:rPr>
              <a:t> u 11:00 sati</a:t>
            </a:r>
            <a:r>
              <a:rPr lang="en-US" dirty="0">
                <a:latin typeface="+mj-lt"/>
              </a:rPr>
              <a:t>. </a:t>
            </a:r>
          </a:p>
          <a:p>
            <a:pPr marL="285750" indent="-285750">
              <a:buFont typeface="Arial" panose="020B0604020202020204" pitchFamily="34" charset="0"/>
              <a:buChar char="•"/>
            </a:pPr>
            <a:endParaRPr lang="en-US" dirty="0">
              <a:latin typeface="+mj-lt"/>
            </a:endParaRPr>
          </a:p>
          <a:p>
            <a:pPr marL="285750" indent="-285750" algn="just">
              <a:buFont typeface="Arial" panose="020B0604020202020204" pitchFamily="34" charset="0"/>
              <a:buChar char="•"/>
            </a:pPr>
            <a:r>
              <a:rPr lang="en-US" dirty="0" err="1">
                <a:latin typeface="+mj-lt"/>
              </a:rPr>
              <a:t>Poziv</a:t>
            </a:r>
            <a:r>
              <a:rPr lang="en-US" dirty="0">
                <a:latin typeface="+mj-lt"/>
              </a:rPr>
              <a:t> se </a:t>
            </a:r>
            <a:r>
              <a:rPr lang="en-US" dirty="0" err="1">
                <a:latin typeface="+mj-lt"/>
              </a:rPr>
              <a:t>vodi</a:t>
            </a:r>
            <a:r>
              <a:rPr lang="en-US" dirty="0">
                <a:latin typeface="+mj-lt"/>
              </a:rPr>
              <a:t> </a:t>
            </a:r>
            <a:r>
              <a:rPr lang="en-US" dirty="0" err="1">
                <a:latin typeface="+mj-lt"/>
              </a:rPr>
              <a:t>kao</a:t>
            </a:r>
            <a:r>
              <a:rPr lang="en-US" dirty="0">
                <a:latin typeface="+mj-lt"/>
              </a:rPr>
              <a:t> </a:t>
            </a:r>
            <a:r>
              <a:rPr lang="en-US" dirty="0" err="1">
                <a:latin typeface="+mj-lt"/>
              </a:rPr>
              <a:t>otvoreni</a:t>
            </a:r>
            <a:r>
              <a:rPr lang="en-US" dirty="0">
                <a:latin typeface="+mj-lt"/>
              </a:rPr>
              <a:t> </a:t>
            </a:r>
            <a:r>
              <a:rPr lang="en-US" dirty="0" err="1">
                <a:latin typeface="+mj-lt"/>
              </a:rPr>
              <a:t>postupak</a:t>
            </a:r>
            <a:r>
              <a:rPr lang="en-US" dirty="0">
                <a:latin typeface="+mj-lt"/>
              </a:rPr>
              <a:t> u </a:t>
            </a:r>
            <a:r>
              <a:rPr lang="en-US" dirty="0" err="1">
                <a:latin typeface="+mj-lt"/>
              </a:rPr>
              <a:t>modalitetu</a:t>
            </a:r>
            <a:r>
              <a:rPr lang="en-US" dirty="0">
                <a:latin typeface="+mj-lt"/>
              </a:rPr>
              <a:t> </a:t>
            </a:r>
            <a:r>
              <a:rPr lang="en-US" dirty="0" err="1">
                <a:latin typeface="+mj-lt"/>
              </a:rPr>
              <a:t>trajnog</a:t>
            </a:r>
            <a:r>
              <a:rPr lang="en-US" dirty="0">
                <a:latin typeface="+mj-lt"/>
              </a:rPr>
              <a:t> </a:t>
            </a:r>
            <a:r>
              <a:rPr lang="en-US" dirty="0" err="1">
                <a:latin typeface="+mj-lt"/>
              </a:rPr>
              <a:t>Poziva</a:t>
            </a:r>
            <a:r>
              <a:rPr lang="en-US" dirty="0">
                <a:latin typeface="+mj-lt"/>
              </a:rPr>
              <a:t> </a:t>
            </a:r>
            <a:r>
              <a:rPr lang="en-US" dirty="0" err="1">
                <a:latin typeface="+mj-lt"/>
              </a:rPr>
              <a:t>na</a:t>
            </a:r>
            <a:r>
              <a:rPr lang="en-US" dirty="0">
                <a:latin typeface="+mj-lt"/>
              </a:rPr>
              <a:t> </a:t>
            </a:r>
            <a:r>
              <a:rPr lang="en-US" dirty="0" err="1">
                <a:latin typeface="+mj-lt"/>
              </a:rPr>
              <a:t>dostavu</a:t>
            </a:r>
            <a:r>
              <a:rPr lang="en-US" dirty="0">
                <a:latin typeface="+mj-lt"/>
              </a:rPr>
              <a:t> </a:t>
            </a:r>
            <a:r>
              <a:rPr lang="en-US" dirty="0" err="1">
                <a:latin typeface="+mj-lt"/>
              </a:rPr>
              <a:t>projektnih</a:t>
            </a:r>
            <a:r>
              <a:rPr lang="en-US" dirty="0">
                <a:latin typeface="+mj-lt"/>
              </a:rPr>
              <a:t> </a:t>
            </a:r>
            <a:r>
              <a:rPr lang="en-US" dirty="0" err="1">
                <a:latin typeface="+mj-lt"/>
              </a:rPr>
              <a:t>prijedloga</a:t>
            </a:r>
            <a:r>
              <a:rPr lang="en-US" dirty="0">
                <a:latin typeface="+mj-lt"/>
              </a:rPr>
              <a:t> s </a:t>
            </a:r>
            <a:r>
              <a:rPr lang="en-US" dirty="0" err="1">
                <a:latin typeface="+mj-lt"/>
              </a:rPr>
              <a:t>krajnjim</a:t>
            </a:r>
            <a:r>
              <a:rPr lang="en-US" dirty="0">
                <a:latin typeface="+mj-lt"/>
              </a:rPr>
              <a:t> </a:t>
            </a:r>
            <a:r>
              <a:rPr lang="en-US" dirty="0" err="1">
                <a:latin typeface="+mj-lt"/>
              </a:rPr>
              <a:t>rokom</a:t>
            </a:r>
            <a:r>
              <a:rPr lang="en-US" dirty="0">
                <a:latin typeface="+mj-lt"/>
              </a:rPr>
              <a:t> </a:t>
            </a:r>
            <a:r>
              <a:rPr lang="en-US" dirty="0" err="1">
                <a:latin typeface="+mj-lt"/>
              </a:rPr>
              <a:t>dostave</a:t>
            </a:r>
            <a:r>
              <a:rPr lang="en-US" dirty="0">
                <a:latin typeface="+mj-lt"/>
              </a:rPr>
              <a:t> </a:t>
            </a:r>
            <a:r>
              <a:rPr lang="en-US" dirty="0" err="1">
                <a:latin typeface="+mj-lt"/>
              </a:rPr>
              <a:t>projektnih</a:t>
            </a:r>
            <a:r>
              <a:rPr lang="en-US" dirty="0">
                <a:latin typeface="+mj-lt"/>
              </a:rPr>
              <a:t> </a:t>
            </a:r>
            <a:r>
              <a:rPr lang="en-US" dirty="0" err="1">
                <a:latin typeface="+mj-lt"/>
              </a:rPr>
              <a:t>prijedloga</a:t>
            </a:r>
            <a:r>
              <a:rPr lang="en-US" dirty="0">
                <a:latin typeface="+mj-lt"/>
              </a:rPr>
              <a:t> </a:t>
            </a:r>
            <a:r>
              <a:rPr lang="en-US" b="1" dirty="0">
                <a:latin typeface="+mj-lt"/>
              </a:rPr>
              <a:t>do 30. </a:t>
            </a:r>
            <a:r>
              <a:rPr lang="en-US" b="1" dirty="0" err="1">
                <a:latin typeface="+mj-lt"/>
              </a:rPr>
              <a:t>lipnja</a:t>
            </a:r>
            <a:r>
              <a:rPr lang="en-US" b="1" dirty="0">
                <a:latin typeface="+mj-lt"/>
              </a:rPr>
              <a:t> 2023. </a:t>
            </a:r>
            <a:r>
              <a:rPr lang="en-US" b="1" dirty="0" err="1">
                <a:latin typeface="+mj-lt"/>
              </a:rPr>
              <a:t>godine</a:t>
            </a:r>
            <a:r>
              <a:rPr lang="en-US" b="1" dirty="0">
                <a:latin typeface="+mj-lt"/>
              </a:rPr>
              <a:t> </a:t>
            </a:r>
            <a:r>
              <a:rPr lang="en-US" b="1">
                <a:latin typeface="+mj-lt"/>
              </a:rPr>
              <a:t>u 16:00 </a:t>
            </a:r>
            <a:r>
              <a:rPr lang="en-US" b="1" dirty="0">
                <a:latin typeface="+mj-lt"/>
              </a:rPr>
              <a:t>sati </a:t>
            </a:r>
            <a:r>
              <a:rPr lang="en-US" dirty="0" err="1">
                <a:latin typeface="+mj-lt"/>
              </a:rPr>
              <a:t>ili</a:t>
            </a:r>
            <a:r>
              <a:rPr lang="en-US" dirty="0">
                <a:latin typeface="+mj-lt"/>
              </a:rPr>
              <a:t> do </a:t>
            </a:r>
            <a:r>
              <a:rPr lang="en-US" dirty="0" err="1">
                <a:latin typeface="+mj-lt"/>
              </a:rPr>
              <a:t>iskorištenja</a:t>
            </a:r>
            <a:r>
              <a:rPr lang="en-US" dirty="0">
                <a:latin typeface="+mj-lt"/>
              </a:rPr>
              <a:t> </a:t>
            </a:r>
            <a:r>
              <a:rPr lang="en-US" dirty="0" err="1">
                <a:latin typeface="+mj-lt"/>
              </a:rPr>
              <a:t>raspoloživih</a:t>
            </a:r>
            <a:r>
              <a:rPr lang="en-US" dirty="0">
                <a:latin typeface="+mj-lt"/>
              </a:rPr>
              <a:t> </a:t>
            </a:r>
            <a:r>
              <a:rPr lang="en-US" dirty="0" err="1">
                <a:latin typeface="+mj-lt"/>
              </a:rPr>
              <a:t>sredstava</a:t>
            </a:r>
            <a:r>
              <a:rPr lang="en-US" dirty="0">
                <a:latin typeface="+mj-lt"/>
              </a:rPr>
              <a:t> za </a:t>
            </a:r>
            <a:r>
              <a:rPr lang="en-US" dirty="0" err="1">
                <a:latin typeface="+mj-lt"/>
              </a:rPr>
              <a:t>predmetni</a:t>
            </a:r>
            <a:r>
              <a:rPr lang="en-US" dirty="0">
                <a:latin typeface="+mj-lt"/>
              </a:rPr>
              <a:t> </a:t>
            </a:r>
            <a:r>
              <a:rPr lang="en-US" dirty="0" err="1">
                <a:latin typeface="+mj-lt"/>
              </a:rPr>
              <a:t>Poziv</a:t>
            </a:r>
            <a:endParaRPr lang="en-US" dirty="0">
              <a:latin typeface="+mj-lt"/>
            </a:endParaRPr>
          </a:p>
          <a:p>
            <a:pPr marL="285750" indent="-285750" algn="just">
              <a:buFont typeface="Arial" panose="020B0604020202020204" pitchFamily="34" charset="0"/>
              <a:buChar char="•"/>
            </a:pPr>
            <a:endParaRPr lang="en-US" dirty="0">
              <a:latin typeface="+mj-lt"/>
            </a:endParaRPr>
          </a:p>
          <a:p>
            <a:pPr marL="285750" indent="-285750" algn="just">
              <a:buFont typeface="Arial" panose="020B0604020202020204" pitchFamily="34" charset="0"/>
              <a:buChar char="•"/>
            </a:pPr>
            <a:r>
              <a:rPr lang="en-US" dirty="0">
                <a:latin typeface="+mj-lt"/>
              </a:rPr>
              <a:t> </a:t>
            </a:r>
            <a:r>
              <a:rPr lang="en-US" dirty="0" err="1">
                <a:latin typeface="+mj-lt"/>
              </a:rPr>
              <a:t>Pitanja</a:t>
            </a:r>
            <a:r>
              <a:rPr lang="en-US" dirty="0">
                <a:latin typeface="+mj-lt"/>
              </a:rPr>
              <a:t> se </a:t>
            </a:r>
            <a:r>
              <a:rPr lang="en-US" dirty="0" err="1">
                <a:latin typeface="+mj-lt"/>
              </a:rPr>
              <a:t>mogu</a:t>
            </a:r>
            <a:r>
              <a:rPr lang="en-US" dirty="0">
                <a:latin typeface="+mj-lt"/>
              </a:rPr>
              <a:t> </a:t>
            </a:r>
            <a:r>
              <a:rPr lang="en-US" dirty="0" err="1">
                <a:latin typeface="+mj-lt"/>
              </a:rPr>
              <a:t>podnijeti</a:t>
            </a:r>
            <a:r>
              <a:rPr lang="en-US" dirty="0">
                <a:latin typeface="+mj-lt"/>
              </a:rPr>
              <a:t> </a:t>
            </a:r>
            <a:r>
              <a:rPr lang="en-US" b="1" dirty="0" err="1">
                <a:latin typeface="+mj-lt"/>
              </a:rPr>
              <a:t>isključivo</a:t>
            </a:r>
            <a:r>
              <a:rPr lang="en-US" b="1" dirty="0">
                <a:latin typeface="+mj-lt"/>
              </a:rPr>
              <a:t> </a:t>
            </a:r>
            <a:r>
              <a:rPr lang="en-US" b="1" dirty="0" err="1">
                <a:latin typeface="+mj-lt"/>
              </a:rPr>
              <a:t>putem</a:t>
            </a:r>
            <a:r>
              <a:rPr lang="en-US" b="1" dirty="0">
                <a:latin typeface="+mj-lt"/>
              </a:rPr>
              <a:t> </a:t>
            </a:r>
            <a:r>
              <a:rPr lang="en-US" b="1" dirty="0" err="1">
                <a:latin typeface="+mj-lt"/>
              </a:rPr>
              <a:t>sustava</a:t>
            </a:r>
            <a:r>
              <a:rPr lang="en-US" b="1" dirty="0">
                <a:latin typeface="+mj-lt"/>
              </a:rPr>
              <a:t> </a:t>
            </a:r>
            <a:r>
              <a:rPr lang="en-US" b="1" dirty="0" err="1">
                <a:latin typeface="+mj-lt"/>
              </a:rPr>
              <a:t>eNPOO</a:t>
            </a:r>
            <a:r>
              <a:rPr lang="en-US" b="1" dirty="0">
                <a:latin typeface="+mj-lt"/>
              </a:rPr>
              <a:t> od 20. </a:t>
            </a:r>
            <a:r>
              <a:rPr lang="en-US" b="1" dirty="0" err="1">
                <a:latin typeface="+mj-lt"/>
              </a:rPr>
              <a:t>travnja</a:t>
            </a:r>
            <a:r>
              <a:rPr lang="en-US" b="1" dirty="0">
                <a:latin typeface="+mj-lt"/>
              </a:rPr>
              <a:t> 2022. </a:t>
            </a:r>
            <a:r>
              <a:rPr lang="en-US" dirty="0" err="1">
                <a:latin typeface="+mj-lt"/>
              </a:rPr>
              <a:t>godine</a:t>
            </a:r>
            <a:r>
              <a:rPr lang="en-US" dirty="0">
                <a:latin typeface="+mj-lt"/>
              </a:rPr>
              <a:t> do 14 </a:t>
            </a:r>
            <a:r>
              <a:rPr lang="en-US" dirty="0" err="1">
                <a:latin typeface="+mj-lt"/>
              </a:rPr>
              <a:t>kalendarskih</a:t>
            </a:r>
            <a:r>
              <a:rPr lang="en-US" dirty="0">
                <a:latin typeface="+mj-lt"/>
              </a:rPr>
              <a:t> dana </a:t>
            </a:r>
            <a:r>
              <a:rPr lang="en-US" dirty="0" err="1">
                <a:latin typeface="+mj-lt"/>
              </a:rPr>
              <a:t>prije</a:t>
            </a:r>
            <a:r>
              <a:rPr lang="en-US" dirty="0">
                <a:latin typeface="+mj-lt"/>
              </a:rPr>
              <a:t> </a:t>
            </a:r>
            <a:r>
              <a:rPr lang="en-US" dirty="0" err="1">
                <a:latin typeface="+mj-lt"/>
              </a:rPr>
              <a:t>isteka</a:t>
            </a:r>
            <a:r>
              <a:rPr lang="en-US" dirty="0">
                <a:latin typeface="+mj-lt"/>
              </a:rPr>
              <a:t> </a:t>
            </a:r>
            <a:r>
              <a:rPr lang="en-US" dirty="0" err="1">
                <a:latin typeface="+mj-lt"/>
              </a:rPr>
              <a:t>krajnjeg</a:t>
            </a:r>
            <a:r>
              <a:rPr lang="en-US" dirty="0">
                <a:latin typeface="+mj-lt"/>
              </a:rPr>
              <a:t> </a:t>
            </a:r>
            <a:r>
              <a:rPr lang="en-US" dirty="0" err="1">
                <a:latin typeface="+mj-lt"/>
              </a:rPr>
              <a:t>roka</a:t>
            </a:r>
            <a:r>
              <a:rPr lang="en-US" dirty="0">
                <a:latin typeface="+mj-lt"/>
              </a:rPr>
              <a:t> za </a:t>
            </a:r>
            <a:r>
              <a:rPr lang="en-US" dirty="0" err="1">
                <a:latin typeface="+mj-lt"/>
              </a:rPr>
              <a:t>podnošenje</a:t>
            </a:r>
            <a:r>
              <a:rPr lang="en-US" dirty="0">
                <a:latin typeface="+mj-lt"/>
              </a:rPr>
              <a:t> </a:t>
            </a:r>
            <a:r>
              <a:rPr lang="en-US" dirty="0" err="1">
                <a:latin typeface="+mj-lt"/>
              </a:rPr>
              <a:t>projektnih</a:t>
            </a:r>
            <a:r>
              <a:rPr lang="en-US" dirty="0">
                <a:latin typeface="+mj-lt"/>
              </a:rPr>
              <a:t> </a:t>
            </a:r>
            <a:r>
              <a:rPr lang="en-US" dirty="0" err="1">
                <a:latin typeface="+mj-lt"/>
              </a:rPr>
              <a:t>prijedloga</a:t>
            </a:r>
            <a:r>
              <a:rPr lang="en-US" dirty="0">
                <a:latin typeface="+mj-lt"/>
              </a:rPr>
              <a:t>.</a:t>
            </a:r>
            <a:endParaRPr lang="en-US" b="1" dirty="0">
              <a:solidFill>
                <a:srgbClr val="000000"/>
              </a:solidFill>
              <a:latin typeface="+mj-lt"/>
            </a:endParaRPr>
          </a:p>
        </p:txBody>
      </p:sp>
      <p:sp>
        <p:nvSpPr>
          <p:cNvPr id="4" name="TextBox 3"/>
          <p:cNvSpPr txBox="1"/>
          <p:nvPr/>
        </p:nvSpPr>
        <p:spPr>
          <a:xfrm>
            <a:off x="683775" y="421336"/>
            <a:ext cx="10898625"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KAKO SE PRIJAVITI</a:t>
            </a:r>
          </a:p>
        </p:txBody>
      </p:sp>
      <p:pic>
        <p:nvPicPr>
          <p:cNvPr id="7" name="Slika 6">
            <a:extLst>
              <a:ext uri="{FF2B5EF4-FFF2-40B4-BE49-F238E27FC236}">
                <a16:creationId xmlns:a16="http://schemas.microsoft.com/office/drawing/2014/main" id="{247EA0C1-FBFE-4BE3-8C1C-2A0956AE102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64217" y="6241623"/>
            <a:ext cx="2136479" cy="474773"/>
          </a:xfrm>
          <a:prstGeom prst="rect">
            <a:avLst/>
          </a:prstGeom>
        </p:spPr>
      </p:pic>
    </p:spTree>
    <p:extLst>
      <p:ext uri="{BB962C8B-B14F-4D97-AF65-F5344CB8AC3E}">
        <p14:creationId xmlns:p14="http://schemas.microsoft.com/office/powerpoint/2010/main" val="9386095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3" name="Rectangle 2"/>
          <p:cNvSpPr/>
          <p:nvPr/>
        </p:nvSpPr>
        <p:spPr>
          <a:xfrm>
            <a:off x="513446" y="826853"/>
            <a:ext cx="11182565" cy="1200329"/>
          </a:xfrm>
          <a:prstGeom prst="rect">
            <a:avLst/>
          </a:prstGeom>
        </p:spPr>
        <p:txBody>
          <a:bodyPr wrap="square">
            <a:spAutoFit/>
          </a:bodyPr>
          <a:lstStyle/>
          <a:p>
            <a:pPr marL="285750" indent="-285750">
              <a:buFont typeface="Arial" panose="020B0604020202020204" pitchFamily="34" charset="0"/>
              <a:buChar char="•"/>
            </a:pPr>
            <a:endParaRPr lang="en-US">
              <a:latin typeface="+mj-lt"/>
            </a:endParaRPr>
          </a:p>
          <a:p>
            <a:pPr marL="285750" indent="-285750">
              <a:buFont typeface="Arial" panose="020B0604020202020204" pitchFamily="34" charset="0"/>
              <a:buChar char="•"/>
            </a:pPr>
            <a:endParaRPr lang="en-US">
              <a:latin typeface="+mj-lt"/>
            </a:endParaRPr>
          </a:p>
          <a:p>
            <a:pPr marL="285750" indent="-285750">
              <a:buFont typeface="Arial" panose="020B0604020202020204" pitchFamily="34" charset="0"/>
              <a:buChar char="•"/>
            </a:pPr>
            <a:endParaRPr lang="en-US">
              <a:latin typeface="+mj-lt"/>
            </a:endParaRPr>
          </a:p>
          <a:p>
            <a:pPr algn="just"/>
            <a:endParaRPr lang="en-US" b="1">
              <a:solidFill>
                <a:srgbClr val="000000"/>
              </a:solidFill>
              <a:latin typeface="+mj-lt"/>
            </a:endParaRPr>
          </a:p>
        </p:txBody>
      </p:sp>
      <p:sp>
        <p:nvSpPr>
          <p:cNvPr id="4" name="TextBox 3"/>
          <p:cNvSpPr txBox="1"/>
          <p:nvPr/>
        </p:nvSpPr>
        <p:spPr>
          <a:xfrm>
            <a:off x="691572" y="343885"/>
            <a:ext cx="10662228"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RASPORED DOGAĐANJA</a:t>
            </a:r>
          </a:p>
        </p:txBody>
      </p:sp>
      <p:graphicFrame>
        <p:nvGraphicFramePr>
          <p:cNvPr id="10" name="Table 9"/>
          <p:cNvGraphicFramePr>
            <a:graphicFrameLocks noGrp="1"/>
          </p:cNvGraphicFramePr>
          <p:nvPr>
            <p:extLst>
              <p:ext uri="{D42A27DB-BD31-4B8C-83A1-F6EECF244321}">
                <p14:modId xmlns:p14="http://schemas.microsoft.com/office/powerpoint/2010/main" val="1926685544"/>
              </p:ext>
            </p:extLst>
          </p:nvPr>
        </p:nvGraphicFramePr>
        <p:xfrm>
          <a:off x="691572" y="1051560"/>
          <a:ext cx="10662228" cy="4754880"/>
        </p:xfrm>
        <a:graphic>
          <a:graphicData uri="http://schemas.openxmlformats.org/drawingml/2006/table">
            <a:tbl>
              <a:tblPr firstRow="1" bandRow="1">
                <a:tableStyleId>{5C22544A-7EE6-4342-B048-85BDC9FD1C3A}</a:tableStyleId>
              </a:tblPr>
              <a:tblGrid>
                <a:gridCol w="4899759">
                  <a:extLst>
                    <a:ext uri="{9D8B030D-6E8A-4147-A177-3AD203B41FA5}">
                      <a16:colId xmlns:a16="http://schemas.microsoft.com/office/drawing/2014/main" val="876031967"/>
                    </a:ext>
                  </a:extLst>
                </a:gridCol>
                <a:gridCol w="5762469">
                  <a:extLst>
                    <a:ext uri="{9D8B030D-6E8A-4147-A177-3AD203B41FA5}">
                      <a16:colId xmlns:a16="http://schemas.microsoft.com/office/drawing/2014/main" val="2961953674"/>
                    </a:ext>
                  </a:extLst>
                </a:gridCol>
              </a:tblGrid>
              <a:tr h="111628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800" b="1" i="0" u="none" strike="noStrike" kern="1200" baseline="0">
                          <a:solidFill>
                            <a:schemeClr val="tx1"/>
                          </a:solidFill>
                          <a:latin typeface="+mj-lt"/>
                          <a:ea typeface="+mn-ea"/>
                          <a:cs typeface="+mn-cs"/>
                        </a:rPr>
                        <a:t>Rok za podnošenje upita za pojašnjenjem </a:t>
                      </a:r>
                      <a:r>
                        <a:rPr lang="pl-PL" sz="1800" b="0" i="0" u="none" strike="noStrike" kern="1200" baseline="0">
                          <a:solidFill>
                            <a:schemeClr val="tx1"/>
                          </a:solidFill>
                          <a:latin typeface="+mj-lt"/>
                          <a:ea typeface="+mn-ea"/>
                          <a:cs typeface="+mn-cs"/>
                        </a:rPr>
                        <a:t>	</a:t>
                      </a:r>
                    </a:p>
                    <a:p>
                      <a:pPr algn="ctr"/>
                      <a:endParaRPr lang="en-US">
                        <a:latin typeface="+mj-lt"/>
                      </a:endParaRPr>
                    </a:p>
                  </a:txBody>
                  <a:tcPr/>
                </a:tc>
                <a:tc>
                  <a:txBody>
                    <a:bodyPr/>
                    <a:lstStyle/>
                    <a:p>
                      <a:pPr algn="ctr"/>
                      <a:r>
                        <a:rPr lang="en-US" sz="1800" b="0" i="0" u="none" strike="noStrike" kern="1200" baseline="0">
                          <a:solidFill>
                            <a:schemeClr val="tx1"/>
                          </a:solidFill>
                          <a:latin typeface="+mj-lt"/>
                          <a:ea typeface="+mn-ea"/>
                          <a:cs typeface="+mn-cs"/>
                        </a:rPr>
                        <a:t>kontinuirano </a:t>
                      </a:r>
                      <a:r>
                        <a:rPr lang="en-US" sz="1800" b="1" i="0" u="none" strike="noStrike" kern="1200" baseline="0">
                          <a:solidFill>
                            <a:schemeClr val="tx1"/>
                          </a:solidFill>
                          <a:latin typeface="+mj-lt"/>
                          <a:ea typeface="+mn-ea"/>
                          <a:cs typeface="+mn-cs"/>
                        </a:rPr>
                        <a:t>od 20. travnja 2022. godine </a:t>
                      </a:r>
                      <a:endParaRPr lang="en-US" sz="1800" b="0" i="0" u="none" strike="noStrike" kern="1200" baseline="0">
                        <a:solidFill>
                          <a:schemeClr val="tx1"/>
                        </a:solidFill>
                        <a:latin typeface="+mj-lt"/>
                        <a:ea typeface="+mn-ea"/>
                        <a:cs typeface="+mn-cs"/>
                      </a:endParaRPr>
                    </a:p>
                    <a:p>
                      <a:pPr algn="ctr"/>
                      <a:r>
                        <a:rPr lang="pl-PL" sz="1800" b="0" i="0" u="none" strike="noStrike" kern="1200" baseline="0">
                          <a:solidFill>
                            <a:schemeClr val="tx1"/>
                          </a:solidFill>
                          <a:latin typeface="+mj-lt"/>
                          <a:ea typeface="+mn-ea"/>
                          <a:cs typeface="+mn-cs"/>
                        </a:rPr>
                        <a:t>do 14 kalendarskih dana prije isteka krajnjeg roka za podnošenje projektnih prijedloga </a:t>
                      </a:r>
                      <a:r>
                        <a:rPr lang="pl-PL" sz="1800" b="0" i="0" u="none" strike="noStrike" kern="1200" baseline="0">
                          <a:solidFill>
                            <a:schemeClr val="lt1"/>
                          </a:solidFill>
                          <a:latin typeface="+mj-lt"/>
                          <a:ea typeface="+mn-ea"/>
                          <a:cs typeface="+mn-cs"/>
                        </a:rPr>
                        <a:t>	</a:t>
                      </a:r>
                    </a:p>
                    <a:p>
                      <a:pPr algn="ctr"/>
                      <a:endParaRPr lang="en-US">
                        <a:latin typeface="+mj-lt"/>
                      </a:endParaRPr>
                    </a:p>
                  </a:txBody>
                  <a:tcPr/>
                </a:tc>
                <a:extLst>
                  <a:ext uri="{0D108BD9-81ED-4DB2-BD59-A6C34878D82A}">
                    <a16:rowId xmlns:a16="http://schemas.microsoft.com/office/drawing/2014/main" val="1819925745"/>
                  </a:ext>
                </a:extLst>
              </a:tr>
              <a:tr h="94304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i="0" u="none" strike="noStrike" kern="1200" baseline="0">
                          <a:solidFill>
                            <a:schemeClr val="dk1"/>
                          </a:solidFill>
                          <a:latin typeface="+mj-lt"/>
                          <a:ea typeface="+mn-ea"/>
                          <a:cs typeface="+mn-cs"/>
                        </a:rPr>
                        <a:t>Rok za davanje pojašnjenja </a:t>
                      </a:r>
                      <a:r>
                        <a:rPr lang="en-US" sz="1800" b="0" i="0" u="none" strike="noStrike" kern="1200" baseline="0">
                          <a:solidFill>
                            <a:schemeClr val="dk1"/>
                          </a:solidFill>
                          <a:latin typeface="+mj-lt"/>
                          <a:ea typeface="+mn-ea"/>
                          <a:cs typeface="+mn-cs"/>
                        </a:rPr>
                        <a:t>	</a:t>
                      </a:r>
                    </a:p>
                    <a:p>
                      <a:pPr algn="ctr"/>
                      <a:endParaRPr lang="en-US">
                        <a:latin typeface="+mj-lt"/>
                      </a:endParaRPr>
                    </a:p>
                  </a:txBody>
                  <a:tcPr/>
                </a:tc>
                <a:tc>
                  <a:txBody>
                    <a:bodyPr/>
                    <a:lstStyle/>
                    <a:p>
                      <a:pPr algn="ctr"/>
                      <a:r>
                        <a:rPr lang="pl-PL" sz="1800" b="0" i="0" u="none" strike="noStrike" kern="1200" baseline="0" dirty="0">
                          <a:solidFill>
                            <a:schemeClr val="dk1"/>
                          </a:solidFill>
                          <a:latin typeface="+mj-lt"/>
                          <a:ea typeface="+mn-ea"/>
                          <a:cs typeface="+mn-cs"/>
                        </a:rPr>
                        <a:t>najduže 7 radnih dana od dana zaprimanja pitanja </a:t>
                      </a:r>
                    </a:p>
                    <a:p>
                      <a:pPr algn="ctr"/>
                      <a:r>
                        <a:rPr lang="en-US" sz="1800" b="0" i="0" u="none" strike="noStrike" kern="1200" baseline="0" dirty="0" err="1">
                          <a:solidFill>
                            <a:schemeClr val="dk1"/>
                          </a:solidFill>
                          <a:latin typeface="+mj-lt"/>
                          <a:ea typeface="+mn-ea"/>
                          <a:cs typeface="+mn-cs"/>
                        </a:rPr>
                        <a:t>najkasnije</a:t>
                      </a:r>
                      <a:r>
                        <a:rPr lang="en-US" sz="1800" b="0" i="0" u="none" strike="noStrike" kern="1200" baseline="0" dirty="0">
                          <a:solidFill>
                            <a:schemeClr val="dk1"/>
                          </a:solidFill>
                          <a:latin typeface="+mj-lt"/>
                          <a:ea typeface="+mn-ea"/>
                          <a:cs typeface="+mn-cs"/>
                        </a:rPr>
                        <a:t> 7 </a:t>
                      </a:r>
                      <a:r>
                        <a:rPr lang="en-US" sz="1800" b="0" i="0" u="none" strike="noStrike" kern="1200" baseline="0" dirty="0" err="1">
                          <a:solidFill>
                            <a:schemeClr val="dk1"/>
                          </a:solidFill>
                          <a:latin typeface="+mj-lt"/>
                          <a:ea typeface="+mn-ea"/>
                          <a:cs typeface="+mn-cs"/>
                        </a:rPr>
                        <a:t>kalendarskih</a:t>
                      </a:r>
                      <a:r>
                        <a:rPr lang="en-US" sz="1800" b="0" i="0" u="none" strike="noStrike" kern="1200" baseline="0" dirty="0">
                          <a:solidFill>
                            <a:schemeClr val="dk1"/>
                          </a:solidFill>
                          <a:latin typeface="+mj-lt"/>
                          <a:ea typeface="+mn-ea"/>
                          <a:cs typeface="+mn-cs"/>
                        </a:rPr>
                        <a:t> dana </a:t>
                      </a:r>
                      <a:r>
                        <a:rPr lang="en-US" sz="1800" b="0" i="0" u="none" strike="noStrike" kern="1200" baseline="0" dirty="0" err="1">
                          <a:solidFill>
                            <a:schemeClr val="dk1"/>
                          </a:solidFill>
                          <a:latin typeface="+mj-lt"/>
                          <a:ea typeface="+mn-ea"/>
                          <a:cs typeface="+mn-cs"/>
                        </a:rPr>
                        <a:t>prije</a:t>
                      </a:r>
                      <a:r>
                        <a:rPr lang="en-US" sz="1800" b="0" i="0" u="none" strike="noStrike" kern="1200" baseline="0" dirty="0">
                          <a:solidFill>
                            <a:schemeClr val="dk1"/>
                          </a:solidFill>
                          <a:latin typeface="+mj-lt"/>
                          <a:ea typeface="+mn-ea"/>
                          <a:cs typeface="+mn-cs"/>
                        </a:rPr>
                        <a:t> </a:t>
                      </a:r>
                      <a:r>
                        <a:rPr lang="en-US" sz="1800" b="0" i="0" u="none" strike="noStrike" kern="1200" baseline="0" dirty="0" err="1">
                          <a:solidFill>
                            <a:schemeClr val="dk1"/>
                          </a:solidFill>
                          <a:latin typeface="+mj-lt"/>
                          <a:ea typeface="+mn-ea"/>
                          <a:cs typeface="+mn-cs"/>
                        </a:rPr>
                        <a:t>isteka</a:t>
                      </a:r>
                      <a:r>
                        <a:rPr lang="en-US" sz="1800" b="0" i="0" u="none" strike="noStrike" kern="1200" baseline="0" dirty="0">
                          <a:solidFill>
                            <a:schemeClr val="dk1"/>
                          </a:solidFill>
                          <a:latin typeface="+mj-lt"/>
                          <a:ea typeface="+mn-ea"/>
                          <a:cs typeface="+mn-cs"/>
                        </a:rPr>
                        <a:t> </a:t>
                      </a:r>
                      <a:r>
                        <a:rPr lang="en-US" sz="1800" b="0" i="0" u="none" strike="noStrike" kern="1200" baseline="0" dirty="0" err="1">
                          <a:solidFill>
                            <a:schemeClr val="dk1"/>
                          </a:solidFill>
                          <a:latin typeface="+mj-lt"/>
                          <a:ea typeface="+mn-ea"/>
                          <a:cs typeface="+mn-cs"/>
                        </a:rPr>
                        <a:t>krajnjeg</a:t>
                      </a:r>
                      <a:r>
                        <a:rPr lang="en-US" sz="1800" b="0" i="0" u="none" strike="noStrike" kern="1200" baseline="0" dirty="0">
                          <a:solidFill>
                            <a:schemeClr val="dk1"/>
                          </a:solidFill>
                          <a:latin typeface="+mj-lt"/>
                          <a:ea typeface="+mn-ea"/>
                          <a:cs typeface="+mn-cs"/>
                        </a:rPr>
                        <a:t> </a:t>
                      </a:r>
                      <a:r>
                        <a:rPr lang="en-US" sz="1800" b="0" i="0" u="none" strike="noStrike" kern="1200" baseline="0" dirty="0" err="1">
                          <a:solidFill>
                            <a:schemeClr val="dk1"/>
                          </a:solidFill>
                          <a:latin typeface="+mj-lt"/>
                          <a:ea typeface="+mn-ea"/>
                          <a:cs typeface="+mn-cs"/>
                        </a:rPr>
                        <a:t>roka</a:t>
                      </a:r>
                      <a:r>
                        <a:rPr lang="en-US" sz="1800" b="0" i="0" u="none" strike="noStrike" kern="1200" baseline="0" dirty="0">
                          <a:solidFill>
                            <a:schemeClr val="dk1"/>
                          </a:solidFill>
                          <a:latin typeface="+mj-lt"/>
                          <a:ea typeface="+mn-ea"/>
                          <a:cs typeface="+mn-cs"/>
                        </a:rPr>
                        <a:t> za </a:t>
                      </a:r>
                      <a:r>
                        <a:rPr lang="en-US" sz="1800" b="0" i="0" u="none" strike="noStrike" kern="1200" baseline="0" dirty="0" err="1">
                          <a:solidFill>
                            <a:schemeClr val="dk1"/>
                          </a:solidFill>
                          <a:latin typeface="+mj-lt"/>
                          <a:ea typeface="+mn-ea"/>
                          <a:cs typeface="+mn-cs"/>
                        </a:rPr>
                        <a:t>podnošenje</a:t>
                      </a:r>
                      <a:r>
                        <a:rPr lang="en-US" sz="1800" b="0" i="0" u="none" strike="noStrike" kern="1200" baseline="0" dirty="0">
                          <a:solidFill>
                            <a:schemeClr val="dk1"/>
                          </a:solidFill>
                          <a:latin typeface="+mj-lt"/>
                          <a:ea typeface="+mn-ea"/>
                          <a:cs typeface="+mn-cs"/>
                        </a:rPr>
                        <a:t> </a:t>
                      </a:r>
                      <a:r>
                        <a:rPr lang="en-US" sz="1800" b="0" i="0" u="none" strike="noStrike" kern="1200" baseline="0" dirty="0" err="1">
                          <a:solidFill>
                            <a:schemeClr val="dk1"/>
                          </a:solidFill>
                          <a:latin typeface="+mj-lt"/>
                          <a:ea typeface="+mn-ea"/>
                          <a:cs typeface="+mn-cs"/>
                        </a:rPr>
                        <a:t>projektnih</a:t>
                      </a:r>
                      <a:r>
                        <a:rPr lang="en-US" sz="1800" b="0" i="0" u="none" strike="noStrike" kern="1200" baseline="0" dirty="0">
                          <a:solidFill>
                            <a:schemeClr val="dk1"/>
                          </a:solidFill>
                          <a:latin typeface="+mj-lt"/>
                          <a:ea typeface="+mn-ea"/>
                          <a:cs typeface="+mn-cs"/>
                        </a:rPr>
                        <a:t> </a:t>
                      </a:r>
                      <a:r>
                        <a:rPr lang="en-US" sz="1800" b="0" i="0" u="none" strike="noStrike" kern="1200" baseline="0" dirty="0" err="1">
                          <a:solidFill>
                            <a:schemeClr val="dk1"/>
                          </a:solidFill>
                          <a:latin typeface="+mj-lt"/>
                          <a:ea typeface="+mn-ea"/>
                          <a:cs typeface="+mn-cs"/>
                        </a:rPr>
                        <a:t>prijedloga</a:t>
                      </a:r>
                      <a:r>
                        <a:rPr lang="en-US" sz="1800" b="0" i="0" u="none" strike="noStrike" kern="1200" baseline="0" dirty="0">
                          <a:solidFill>
                            <a:schemeClr val="dk1"/>
                          </a:solidFill>
                          <a:latin typeface="+mj-lt"/>
                          <a:ea typeface="+mn-ea"/>
                          <a:cs typeface="+mn-cs"/>
                        </a:rPr>
                        <a:t> 	</a:t>
                      </a:r>
                    </a:p>
                    <a:p>
                      <a:pPr algn="ctr"/>
                      <a:endParaRPr lang="en-US" dirty="0">
                        <a:latin typeface="+mj-lt"/>
                      </a:endParaRPr>
                    </a:p>
                  </a:txBody>
                  <a:tcPr/>
                </a:tc>
                <a:extLst>
                  <a:ext uri="{0D108BD9-81ED-4DB2-BD59-A6C34878D82A}">
                    <a16:rowId xmlns:a16="http://schemas.microsoft.com/office/drawing/2014/main" val="2446227766"/>
                  </a:ext>
                </a:extLst>
              </a:tr>
              <a:tr h="8428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i="0" u="none" strike="noStrike" kern="1200" baseline="0">
                          <a:solidFill>
                            <a:schemeClr val="dk1"/>
                          </a:solidFill>
                          <a:latin typeface="+mj-lt"/>
                          <a:ea typeface="+mn-ea"/>
                          <a:cs typeface="+mn-cs"/>
                        </a:rPr>
                        <a:t>Podnošenje projektnih prijedloga </a:t>
                      </a:r>
                      <a:r>
                        <a:rPr lang="en-US" sz="1800" b="0" i="0" u="none" strike="noStrike" kern="1200" baseline="0">
                          <a:solidFill>
                            <a:schemeClr val="dk1"/>
                          </a:solidFill>
                          <a:latin typeface="+mj-lt"/>
                          <a:ea typeface="+mn-ea"/>
                          <a:cs typeface="+mn-cs"/>
                        </a:rPr>
                        <a:t>	</a:t>
                      </a:r>
                    </a:p>
                    <a:p>
                      <a:pPr algn="ctr"/>
                      <a:endParaRPr lang="en-US">
                        <a:latin typeface="+mj-lt"/>
                      </a:endParaRPr>
                    </a:p>
                  </a:txBody>
                  <a:tcPr/>
                </a:tc>
                <a:tc>
                  <a:txBody>
                    <a:bodyPr/>
                    <a:lstStyle/>
                    <a:p>
                      <a:pPr algn="ctr"/>
                      <a:r>
                        <a:rPr lang="pl-PL" sz="1800" b="0" i="0" u="none" strike="noStrike" kern="1200" baseline="0">
                          <a:solidFill>
                            <a:schemeClr val="dk1"/>
                          </a:solidFill>
                          <a:latin typeface="+mj-lt"/>
                          <a:ea typeface="+mn-ea"/>
                          <a:cs typeface="+mn-cs"/>
                        </a:rPr>
                        <a:t>od </a:t>
                      </a:r>
                      <a:r>
                        <a:rPr lang="en-US" sz="1800" b="0" i="0" u="none" strike="noStrike" kern="1200" baseline="0">
                          <a:solidFill>
                            <a:schemeClr val="dk1"/>
                          </a:solidFill>
                          <a:latin typeface="+mj-lt"/>
                          <a:ea typeface="+mn-ea"/>
                          <a:cs typeface="+mn-cs"/>
                        </a:rPr>
                        <a:t>1</a:t>
                      </a:r>
                      <a:r>
                        <a:rPr lang="pl-PL" sz="1800" b="0" i="0" u="none" strike="noStrike" kern="1200" baseline="0">
                          <a:solidFill>
                            <a:schemeClr val="dk1"/>
                          </a:solidFill>
                          <a:latin typeface="+mj-lt"/>
                          <a:ea typeface="+mn-ea"/>
                          <a:cs typeface="+mn-cs"/>
                        </a:rPr>
                        <a:t>. </a:t>
                      </a:r>
                      <a:r>
                        <a:rPr lang="en-US" sz="1800" b="0" i="0" u="none" strike="noStrike" kern="1200" baseline="0">
                          <a:solidFill>
                            <a:schemeClr val="dk1"/>
                          </a:solidFill>
                          <a:latin typeface="+mj-lt"/>
                          <a:ea typeface="+mn-ea"/>
                          <a:cs typeface="+mn-cs"/>
                        </a:rPr>
                        <a:t>lip</a:t>
                      </a:r>
                      <a:r>
                        <a:rPr lang="pl-PL" sz="1800" b="0" i="0" u="none" strike="noStrike" kern="1200" baseline="0">
                          <a:solidFill>
                            <a:schemeClr val="dk1"/>
                          </a:solidFill>
                          <a:latin typeface="+mj-lt"/>
                          <a:ea typeface="+mn-ea"/>
                          <a:cs typeface="+mn-cs"/>
                        </a:rPr>
                        <a:t>nja </a:t>
                      </a:r>
                      <a:r>
                        <a:rPr lang="pl-PL" sz="1800" b="0" i="0" u="none" strike="noStrike" kern="1200" baseline="0" dirty="0">
                          <a:solidFill>
                            <a:schemeClr val="dk1"/>
                          </a:solidFill>
                          <a:latin typeface="+mj-lt"/>
                          <a:ea typeface="+mn-ea"/>
                          <a:cs typeface="+mn-cs"/>
                        </a:rPr>
                        <a:t>2022. godine u 11:00 sati </a:t>
                      </a:r>
                    </a:p>
                    <a:p>
                      <a:pPr algn="ctr"/>
                      <a:r>
                        <a:rPr lang="pl-PL" sz="1800" b="0" i="0" u="none" strike="noStrike" kern="1200" baseline="0" dirty="0">
                          <a:solidFill>
                            <a:schemeClr val="dk1"/>
                          </a:solidFill>
                          <a:latin typeface="+mj-lt"/>
                          <a:ea typeface="+mn-ea"/>
                          <a:cs typeface="+mn-cs"/>
                        </a:rPr>
                        <a:t>do 30. lipnja 2023. godine </a:t>
                      </a:r>
                      <a:r>
                        <a:rPr lang="pl-PL" sz="1800" b="0" i="0" u="none" strike="noStrike" kern="1200" baseline="0">
                          <a:solidFill>
                            <a:schemeClr val="dk1"/>
                          </a:solidFill>
                          <a:latin typeface="+mj-lt"/>
                          <a:ea typeface="+mn-ea"/>
                          <a:cs typeface="+mn-cs"/>
                        </a:rPr>
                        <a:t>u 1</a:t>
                      </a:r>
                      <a:r>
                        <a:rPr lang="en-US" sz="1800" b="0" i="0" u="none" strike="noStrike" kern="1200" baseline="0">
                          <a:solidFill>
                            <a:schemeClr val="dk1"/>
                          </a:solidFill>
                          <a:latin typeface="+mj-lt"/>
                          <a:ea typeface="+mn-ea"/>
                          <a:cs typeface="+mn-cs"/>
                        </a:rPr>
                        <a:t>6</a:t>
                      </a:r>
                      <a:r>
                        <a:rPr lang="pl-PL" sz="1800" b="0" i="0" u="none" strike="noStrike" kern="1200" baseline="0">
                          <a:solidFill>
                            <a:schemeClr val="dk1"/>
                          </a:solidFill>
                          <a:latin typeface="+mj-lt"/>
                          <a:ea typeface="+mn-ea"/>
                          <a:cs typeface="+mn-cs"/>
                        </a:rPr>
                        <a:t>:00 </a:t>
                      </a:r>
                      <a:r>
                        <a:rPr lang="pl-PL" sz="1800" b="0" i="0" u="none" strike="noStrike" kern="1200" baseline="0" dirty="0">
                          <a:solidFill>
                            <a:schemeClr val="dk1"/>
                          </a:solidFill>
                          <a:latin typeface="+mj-lt"/>
                          <a:ea typeface="+mn-ea"/>
                          <a:cs typeface="+mn-cs"/>
                        </a:rPr>
                        <a:t>sati </a:t>
                      </a:r>
                    </a:p>
                    <a:p>
                      <a:pPr algn="ctr"/>
                      <a:r>
                        <a:rPr lang="pl-PL" sz="1800" b="0" i="0" u="none" strike="noStrike" kern="1200" baseline="0" dirty="0">
                          <a:solidFill>
                            <a:schemeClr val="dk1"/>
                          </a:solidFill>
                          <a:latin typeface="+mj-lt"/>
                          <a:ea typeface="+mn-ea"/>
                          <a:cs typeface="+mn-cs"/>
                        </a:rPr>
                        <a:t>ili do iskorištenja raspoloživih sredstava za predmetni Poziv 	</a:t>
                      </a:r>
                    </a:p>
                    <a:p>
                      <a:endParaRPr lang="en-US" dirty="0">
                        <a:latin typeface="+mj-lt"/>
                      </a:endParaRPr>
                    </a:p>
                  </a:txBody>
                  <a:tcPr/>
                </a:tc>
                <a:extLst>
                  <a:ext uri="{0D108BD9-81ED-4DB2-BD59-A6C34878D82A}">
                    <a16:rowId xmlns:a16="http://schemas.microsoft.com/office/drawing/2014/main" val="2488759766"/>
                  </a:ext>
                </a:extLst>
              </a:tr>
              <a:tr h="111628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i="0" u="none" strike="noStrike" kern="1200" baseline="0">
                          <a:solidFill>
                            <a:schemeClr val="dk1"/>
                          </a:solidFill>
                          <a:latin typeface="+mj-lt"/>
                          <a:ea typeface="+mn-ea"/>
                          <a:cs typeface="+mn-cs"/>
                        </a:rPr>
                        <a:t>Postupak dodjele bespovratnih sredstava </a:t>
                      </a:r>
                      <a:r>
                        <a:rPr lang="en-US" sz="1800" b="0" i="0" u="none" strike="noStrike" kern="1200" baseline="0">
                          <a:solidFill>
                            <a:schemeClr val="dk1"/>
                          </a:solidFill>
                          <a:latin typeface="+mj-lt"/>
                          <a:ea typeface="+mn-ea"/>
                          <a:cs typeface="+mn-cs"/>
                        </a:rPr>
                        <a:t>	</a:t>
                      </a:r>
                    </a:p>
                    <a:p>
                      <a:pPr algn="ctr"/>
                      <a:endParaRPr lang="en-US">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j-lt"/>
                          <a:ea typeface="+mn-ea"/>
                          <a:cs typeface="+mn-cs"/>
                        </a:rPr>
                        <a:t>90 </a:t>
                      </a:r>
                      <a:r>
                        <a:rPr lang="en-US" sz="1800" b="0" i="0" u="none" strike="noStrike" kern="1200" baseline="0" dirty="0" err="1">
                          <a:solidFill>
                            <a:schemeClr val="dk1"/>
                          </a:solidFill>
                          <a:latin typeface="+mj-lt"/>
                          <a:ea typeface="+mn-ea"/>
                          <a:cs typeface="+mn-cs"/>
                        </a:rPr>
                        <a:t>kalendarskih</a:t>
                      </a:r>
                      <a:r>
                        <a:rPr lang="en-US" sz="1800" b="0" i="0" u="none" strike="noStrike" kern="1200" baseline="0" dirty="0">
                          <a:solidFill>
                            <a:schemeClr val="dk1"/>
                          </a:solidFill>
                          <a:latin typeface="+mj-lt"/>
                          <a:ea typeface="+mn-ea"/>
                          <a:cs typeface="+mn-cs"/>
                        </a:rPr>
                        <a:t> dana od dana </a:t>
                      </a:r>
                      <a:r>
                        <a:rPr lang="en-US" sz="1800" b="0" i="0" u="none" strike="noStrike" kern="1200" baseline="0" dirty="0" err="1">
                          <a:solidFill>
                            <a:schemeClr val="dk1"/>
                          </a:solidFill>
                          <a:latin typeface="+mj-lt"/>
                          <a:ea typeface="+mn-ea"/>
                          <a:cs typeface="+mn-cs"/>
                        </a:rPr>
                        <a:t>zaprimanja</a:t>
                      </a:r>
                      <a:r>
                        <a:rPr lang="en-US" sz="1800" b="0" i="0" u="none" strike="noStrike" kern="1200" baseline="0" dirty="0">
                          <a:solidFill>
                            <a:schemeClr val="dk1"/>
                          </a:solidFill>
                          <a:latin typeface="+mj-lt"/>
                          <a:ea typeface="+mn-ea"/>
                          <a:cs typeface="+mn-cs"/>
                        </a:rPr>
                        <a:t> </a:t>
                      </a:r>
                      <a:r>
                        <a:rPr lang="en-US" sz="1800" b="0" i="0" u="none" strike="noStrike" kern="1200" baseline="0" dirty="0" err="1">
                          <a:solidFill>
                            <a:schemeClr val="dk1"/>
                          </a:solidFill>
                          <a:latin typeface="+mj-lt"/>
                          <a:ea typeface="+mn-ea"/>
                          <a:cs typeface="+mn-cs"/>
                        </a:rPr>
                        <a:t>projektnog</a:t>
                      </a:r>
                      <a:r>
                        <a:rPr lang="en-US" sz="1800" b="0" i="0" u="none" strike="noStrike" kern="1200" baseline="0" dirty="0">
                          <a:solidFill>
                            <a:schemeClr val="dk1"/>
                          </a:solidFill>
                          <a:latin typeface="+mj-lt"/>
                          <a:ea typeface="+mn-ea"/>
                          <a:cs typeface="+mn-cs"/>
                        </a:rPr>
                        <a:t> </a:t>
                      </a:r>
                      <a:r>
                        <a:rPr lang="en-US" sz="1800" b="0" i="0" u="none" strike="noStrike" kern="1200" baseline="0" dirty="0" err="1">
                          <a:solidFill>
                            <a:schemeClr val="dk1"/>
                          </a:solidFill>
                          <a:latin typeface="+mj-lt"/>
                          <a:ea typeface="+mn-ea"/>
                          <a:cs typeface="+mn-cs"/>
                        </a:rPr>
                        <a:t>prijedloga</a:t>
                      </a:r>
                      <a:r>
                        <a:rPr lang="en-US" sz="1800" b="0" i="0" u="none" strike="noStrike" kern="1200" baseline="0" dirty="0">
                          <a:solidFill>
                            <a:schemeClr val="dk1"/>
                          </a:solidFill>
                          <a:latin typeface="+mj-lt"/>
                          <a:ea typeface="+mn-ea"/>
                          <a:cs typeface="+mn-cs"/>
                        </a:rPr>
                        <a:t> do dana </a:t>
                      </a:r>
                      <a:r>
                        <a:rPr lang="en-US" sz="1800" b="0" i="0" u="none" strike="noStrike" kern="1200" baseline="0" dirty="0" err="1">
                          <a:solidFill>
                            <a:schemeClr val="dk1"/>
                          </a:solidFill>
                          <a:latin typeface="+mj-lt"/>
                          <a:ea typeface="+mn-ea"/>
                          <a:cs typeface="+mn-cs"/>
                        </a:rPr>
                        <a:t>donošenja</a:t>
                      </a:r>
                      <a:r>
                        <a:rPr lang="en-US" sz="1800" b="0" i="0" u="none" strike="noStrike" kern="1200" baseline="0" dirty="0">
                          <a:solidFill>
                            <a:schemeClr val="dk1"/>
                          </a:solidFill>
                          <a:latin typeface="+mj-lt"/>
                          <a:ea typeface="+mn-ea"/>
                          <a:cs typeface="+mn-cs"/>
                        </a:rPr>
                        <a:t> </a:t>
                      </a:r>
                      <a:r>
                        <a:rPr lang="en-US" sz="1800" b="0" i="0" u="none" strike="noStrike" kern="1200" baseline="0" dirty="0" err="1">
                          <a:solidFill>
                            <a:schemeClr val="dk1"/>
                          </a:solidFill>
                          <a:latin typeface="+mj-lt"/>
                          <a:ea typeface="+mn-ea"/>
                          <a:cs typeface="+mn-cs"/>
                        </a:rPr>
                        <a:t>Odluke</a:t>
                      </a:r>
                      <a:r>
                        <a:rPr lang="en-US" sz="1800" b="0" i="0" u="none" strike="noStrike" kern="1200" baseline="0" dirty="0">
                          <a:solidFill>
                            <a:schemeClr val="dk1"/>
                          </a:solidFill>
                          <a:latin typeface="+mj-lt"/>
                          <a:ea typeface="+mn-ea"/>
                          <a:cs typeface="+mn-cs"/>
                        </a:rPr>
                        <a:t> o </a:t>
                      </a:r>
                      <a:r>
                        <a:rPr lang="en-US" sz="1800" b="0" i="0" u="none" strike="noStrike" kern="1200" baseline="0" dirty="0" err="1">
                          <a:solidFill>
                            <a:schemeClr val="dk1"/>
                          </a:solidFill>
                          <a:latin typeface="+mj-lt"/>
                          <a:ea typeface="+mn-ea"/>
                          <a:cs typeface="+mn-cs"/>
                        </a:rPr>
                        <a:t>financiranju</a:t>
                      </a:r>
                      <a:r>
                        <a:rPr lang="en-US" sz="1800" b="0" i="0" u="none" strike="noStrike" kern="1200" baseline="0" dirty="0">
                          <a:solidFill>
                            <a:schemeClr val="dk1"/>
                          </a:solidFill>
                          <a:latin typeface="+mj-lt"/>
                          <a:ea typeface="+mn-ea"/>
                          <a:cs typeface="+mn-cs"/>
                        </a:rPr>
                        <a:t>. (</a:t>
                      </a:r>
                      <a:r>
                        <a:rPr lang="en-US" sz="1800" b="0" i="0" u="none" strike="noStrike" kern="1200" baseline="0" dirty="0" err="1">
                          <a:solidFill>
                            <a:schemeClr val="dk1"/>
                          </a:solidFill>
                          <a:latin typeface="+mj-lt"/>
                          <a:ea typeface="+mn-ea"/>
                          <a:cs typeface="+mn-cs"/>
                        </a:rPr>
                        <a:t>moguće</a:t>
                      </a:r>
                      <a:r>
                        <a:rPr lang="en-US" sz="1800" b="0" i="0" u="none" strike="noStrike" kern="1200" baseline="0" dirty="0">
                          <a:solidFill>
                            <a:schemeClr val="dk1"/>
                          </a:solidFill>
                          <a:latin typeface="+mj-lt"/>
                          <a:ea typeface="+mn-ea"/>
                          <a:cs typeface="+mn-cs"/>
                        </a:rPr>
                        <a:t> je </a:t>
                      </a:r>
                      <a:r>
                        <a:rPr lang="en-US" sz="1800" b="0" i="0" u="none" strike="noStrike" kern="1200" baseline="0" dirty="0" err="1">
                          <a:solidFill>
                            <a:schemeClr val="dk1"/>
                          </a:solidFill>
                          <a:latin typeface="+mj-lt"/>
                          <a:ea typeface="+mn-ea"/>
                          <a:cs typeface="+mn-cs"/>
                        </a:rPr>
                        <a:t>produljiti</a:t>
                      </a:r>
                      <a:r>
                        <a:rPr lang="en-US" sz="1800" b="0" i="0" u="none" strike="noStrike" kern="1200" baseline="0" dirty="0">
                          <a:solidFill>
                            <a:schemeClr val="dk1"/>
                          </a:solidFill>
                          <a:latin typeface="+mj-lt"/>
                          <a:ea typeface="+mn-ea"/>
                          <a:cs typeface="+mn-cs"/>
                        </a:rPr>
                        <a:t> </a:t>
                      </a:r>
                      <a:r>
                        <a:rPr lang="en-US" sz="1800" b="0" i="0" u="none" strike="noStrike" kern="1200" baseline="0" dirty="0" err="1">
                          <a:solidFill>
                            <a:schemeClr val="dk1"/>
                          </a:solidFill>
                          <a:latin typeface="+mj-lt"/>
                          <a:ea typeface="+mn-ea"/>
                          <a:cs typeface="+mn-cs"/>
                        </a:rPr>
                        <a:t>uz</a:t>
                      </a:r>
                      <a:r>
                        <a:rPr lang="en-US" sz="1800" b="0" i="0" u="none" strike="noStrike" kern="1200" baseline="0" dirty="0">
                          <a:solidFill>
                            <a:schemeClr val="dk1"/>
                          </a:solidFill>
                          <a:latin typeface="+mj-lt"/>
                          <a:ea typeface="+mn-ea"/>
                          <a:cs typeface="+mn-cs"/>
                        </a:rPr>
                        <a:t> </a:t>
                      </a:r>
                      <a:r>
                        <a:rPr lang="en-US" sz="1800" b="0" i="0" u="none" strike="noStrike" kern="1200" baseline="0" dirty="0" err="1">
                          <a:solidFill>
                            <a:schemeClr val="dk1"/>
                          </a:solidFill>
                          <a:latin typeface="+mj-lt"/>
                          <a:ea typeface="+mn-ea"/>
                          <a:cs typeface="+mn-cs"/>
                        </a:rPr>
                        <a:t>prethodnu</a:t>
                      </a:r>
                      <a:r>
                        <a:rPr lang="en-US" sz="1800" b="0" i="0" u="none" strike="noStrike" kern="1200" baseline="0" dirty="0">
                          <a:solidFill>
                            <a:schemeClr val="dk1"/>
                          </a:solidFill>
                          <a:latin typeface="+mj-lt"/>
                          <a:ea typeface="+mn-ea"/>
                          <a:cs typeface="+mn-cs"/>
                        </a:rPr>
                        <a:t> </a:t>
                      </a:r>
                      <a:r>
                        <a:rPr lang="en-US" sz="1800" b="0" i="0" u="none" strike="noStrike" kern="1200" baseline="0" dirty="0" err="1">
                          <a:solidFill>
                            <a:schemeClr val="dk1"/>
                          </a:solidFill>
                          <a:latin typeface="+mj-lt"/>
                          <a:ea typeface="+mn-ea"/>
                          <a:cs typeface="+mn-cs"/>
                        </a:rPr>
                        <a:t>suglasnost</a:t>
                      </a:r>
                      <a:r>
                        <a:rPr lang="en-US" sz="1800" b="0" i="0" u="none" strike="noStrike" kern="1200" baseline="0" dirty="0">
                          <a:solidFill>
                            <a:schemeClr val="dk1"/>
                          </a:solidFill>
                          <a:latin typeface="+mj-lt"/>
                          <a:ea typeface="+mn-ea"/>
                          <a:cs typeface="+mn-cs"/>
                        </a:rPr>
                        <a:t> MFIN)</a:t>
                      </a:r>
                    </a:p>
                    <a:p>
                      <a:endParaRPr lang="en-US" dirty="0">
                        <a:latin typeface="+mj-lt"/>
                      </a:endParaRPr>
                    </a:p>
                  </a:txBody>
                  <a:tcPr/>
                </a:tc>
                <a:extLst>
                  <a:ext uri="{0D108BD9-81ED-4DB2-BD59-A6C34878D82A}">
                    <a16:rowId xmlns:a16="http://schemas.microsoft.com/office/drawing/2014/main" val="2535678276"/>
                  </a:ext>
                </a:extLst>
              </a:tr>
            </a:tbl>
          </a:graphicData>
        </a:graphic>
      </p:graphicFrame>
      <p:pic>
        <p:nvPicPr>
          <p:cNvPr id="7" name="Slika 6">
            <a:extLst>
              <a:ext uri="{FF2B5EF4-FFF2-40B4-BE49-F238E27FC236}">
                <a16:creationId xmlns:a16="http://schemas.microsoft.com/office/drawing/2014/main" id="{5CE403F0-F067-417E-AE62-4F9896A1CD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64217" y="6241623"/>
            <a:ext cx="2136479" cy="474773"/>
          </a:xfrm>
          <a:prstGeom prst="rect">
            <a:avLst/>
          </a:prstGeom>
        </p:spPr>
      </p:pic>
    </p:spTree>
    <p:extLst>
      <p:ext uri="{BB962C8B-B14F-4D97-AF65-F5344CB8AC3E}">
        <p14:creationId xmlns:p14="http://schemas.microsoft.com/office/powerpoint/2010/main" val="8257801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0161" y="17743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3300"/>
            <a:ext cx="2558203" cy="757979"/>
          </a:xfrm>
          <a:prstGeom prst="rect">
            <a:avLst/>
          </a:prstGeom>
          <a:noFill/>
        </p:spPr>
      </p:pic>
      <p:graphicFrame>
        <p:nvGraphicFramePr>
          <p:cNvPr id="4" name="Table 3"/>
          <p:cNvGraphicFramePr>
            <a:graphicFrameLocks noGrp="1"/>
          </p:cNvGraphicFramePr>
          <p:nvPr>
            <p:extLst>
              <p:ext uri="{D42A27DB-BD31-4B8C-83A1-F6EECF244321}">
                <p14:modId xmlns:p14="http://schemas.microsoft.com/office/powerpoint/2010/main" val="2065815916"/>
              </p:ext>
            </p:extLst>
          </p:nvPr>
        </p:nvGraphicFramePr>
        <p:xfrm>
          <a:off x="552980" y="511918"/>
          <a:ext cx="11357843" cy="5354475"/>
        </p:xfrm>
        <a:graphic>
          <a:graphicData uri="http://schemas.openxmlformats.org/drawingml/2006/table">
            <a:tbl>
              <a:tblPr firstRow="1" bandRow="1">
                <a:tableStyleId>{5C22544A-7EE6-4342-B048-85BDC9FD1C3A}</a:tableStyleId>
              </a:tblPr>
              <a:tblGrid>
                <a:gridCol w="4099560">
                  <a:extLst>
                    <a:ext uri="{9D8B030D-6E8A-4147-A177-3AD203B41FA5}">
                      <a16:colId xmlns:a16="http://schemas.microsoft.com/office/drawing/2014/main" val="1476612229"/>
                    </a:ext>
                  </a:extLst>
                </a:gridCol>
                <a:gridCol w="1630694">
                  <a:extLst>
                    <a:ext uri="{9D8B030D-6E8A-4147-A177-3AD203B41FA5}">
                      <a16:colId xmlns:a16="http://schemas.microsoft.com/office/drawing/2014/main" val="2481066969"/>
                    </a:ext>
                  </a:extLst>
                </a:gridCol>
                <a:gridCol w="5627589">
                  <a:extLst>
                    <a:ext uri="{9D8B030D-6E8A-4147-A177-3AD203B41FA5}">
                      <a16:colId xmlns:a16="http://schemas.microsoft.com/office/drawing/2014/main" val="2815053959"/>
                    </a:ext>
                  </a:extLst>
                </a:gridCol>
              </a:tblGrid>
              <a:tr h="508728">
                <a:tc>
                  <a:txBody>
                    <a:bodyPr/>
                    <a:lstStyle/>
                    <a:p>
                      <a:pPr algn="ctr"/>
                      <a:r>
                        <a:rPr lang="en-US" sz="1500" dirty="0" err="1">
                          <a:solidFill>
                            <a:schemeClr val="tx1"/>
                          </a:solidFill>
                          <a:latin typeface="+mj-lt"/>
                        </a:rPr>
                        <a:t>Dokument</a:t>
                      </a:r>
                      <a:endParaRPr lang="en-US" sz="1500" dirty="0">
                        <a:solidFill>
                          <a:schemeClr val="tx1"/>
                        </a:solidFill>
                        <a:latin typeface="+mj-lt"/>
                      </a:endParaRPr>
                    </a:p>
                  </a:txBody>
                  <a:tcPr/>
                </a:tc>
                <a:tc>
                  <a:txBody>
                    <a:bodyPr/>
                    <a:lstStyle/>
                    <a:p>
                      <a:pPr algn="ctr"/>
                      <a:r>
                        <a:rPr lang="en-US" sz="1500" dirty="0" err="1">
                          <a:solidFill>
                            <a:schemeClr val="tx1"/>
                          </a:solidFill>
                          <a:latin typeface="+mj-lt"/>
                        </a:rPr>
                        <a:t>Obvezno</a:t>
                      </a:r>
                      <a:r>
                        <a:rPr lang="en-US" sz="1500" baseline="0" dirty="0">
                          <a:solidFill>
                            <a:schemeClr val="tx1"/>
                          </a:solidFill>
                          <a:latin typeface="+mj-lt"/>
                        </a:rPr>
                        <a:t> (da </a:t>
                      </a:r>
                      <a:r>
                        <a:rPr lang="en-US" sz="1500" baseline="0" dirty="0" err="1">
                          <a:solidFill>
                            <a:schemeClr val="tx1"/>
                          </a:solidFill>
                          <a:latin typeface="+mj-lt"/>
                        </a:rPr>
                        <a:t>ili</a:t>
                      </a:r>
                      <a:r>
                        <a:rPr lang="en-US" sz="1500" baseline="0" dirty="0">
                          <a:solidFill>
                            <a:schemeClr val="tx1"/>
                          </a:solidFill>
                          <a:latin typeface="+mj-lt"/>
                        </a:rPr>
                        <a:t> ne)</a:t>
                      </a:r>
                      <a:endParaRPr lang="en-US" sz="1500" dirty="0">
                        <a:solidFill>
                          <a:schemeClr val="tx1"/>
                        </a:solidFill>
                        <a:latin typeface="+mj-lt"/>
                      </a:endParaRPr>
                    </a:p>
                  </a:txBody>
                  <a:tcPr/>
                </a:tc>
                <a:tc>
                  <a:txBody>
                    <a:bodyPr/>
                    <a:lstStyle/>
                    <a:p>
                      <a:pPr algn="ctr"/>
                      <a:r>
                        <a:rPr lang="en-US" sz="1500">
                          <a:solidFill>
                            <a:schemeClr val="tx1"/>
                          </a:solidFill>
                          <a:latin typeface="+mj-lt"/>
                        </a:rPr>
                        <a:t>Referenca</a:t>
                      </a:r>
                    </a:p>
                  </a:txBody>
                  <a:tcPr/>
                </a:tc>
                <a:extLst>
                  <a:ext uri="{0D108BD9-81ED-4DB2-BD59-A6C34878D82A}">
                    <a16:rowId xmlns:a16="http://schemas.microsoft.com/office/drawing/2014/main" val="3401351572"/>
                  </a:ext>
                </a:extLst>
              </a:tr>
              <a:tr h="520167">
                <a:tc>
                  <a:txBody>
                    <a:bodyPr/>
                    <a:lstStyle/>
                    <a:p>
                      <a:r>
                        <a:rPr lang="en-US" sz="1500" b="0">
                          <a:solidFill>
                            <a:schemeClr val="tx1"/>
                          </a:solidFill>
                          <a:latin typeface="+mj-lt"/>
                        </a:rPr>
                        <a:t>Prijavni</a:t>
                      </a:r>
                      <a:r>
                        <a:rPr lang="en-US" sz="1500" b="0" baseline="0">
                          <a:solidFill>
                            <a:schemeClr val="tx1"/>
                          </a:solidFill>
                          <a:latin typeface="+mj-lt"/>
                        </a:rPr>
                        <a:t> obrazac</a:t>
                      </a:r>
                      <a:endParaRPr lang="en-US" sz="1500" b="0">
                        <a:solidFill>
                          <a:schemeClr val="tx1"/>
                        </a:solidFill>
                        <a:latin typeface="+mj-lt"/>
                      </a:endParaRPr>
                    </a:p>
                  </a:txBody>
                  <a:tcPr/>
                </a:tc>
                <a:tc>
                  <a:txBody>
                    <a:bodyPr/>
                    <a:lstStyle/>
                    <a:p>
                      <a:pPr algn="ctr"/>
                      <a:r>
                        <a:rPr lang="en-US" sz="1500" dirty="0">
                          <a:latin typeface="+mj-lt"/>
                        </a:rPr>
                        <a:t>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i="0" u="none" strike="noStrike" kern="1200" baseline="0">
                          <a:solidFill>
                            <a:schemeClr val="tx1"/>
                          </a:solidFill>
                          <a:latin typeface="+mj-lt"/>
                          <a:ea typeface="+mn-ea"/>
                          <a:cs typeface="+mn-cs"/>
                        </a:rPr>
                        <a:t>Unos projektnog prijedloga vrši se u sustavu eNPOO. U sustav eNPOO moguće je dodati i dodatne dokaze uz Prijavni obrazac. </a:t>
                      </a:r>
                      <a:endParaRPr lang="en-US" sz="1500">
                        <a:solidFill>
                          <a:schemeClr val="tx1"/>
                        </a:solidFill>
                        <a:latin typeface="+mj-lt"/>
                      </a:endParaRPr>
                    </a:p>
                  </a:txBody>
                  <a:tcPr/>
                </a:tc>
                <a:extLst>
                  <a:ext uri="{0D108BD9-81ED-4DB2-BD59-A6C34878D82A}">
                    <a16:rowId xmlns:a16="http://schemas.microsoft.com/office/drawing/2014/main" val="2429519371"/>
                  </a:ext>
                </a:extLst>
              </a:tr>
              <a:tr h="269833">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i="0" u="none" strike="noStrike" kern="1200" baseline="0" dirty="0">
                          <a:solidFill>
                            <a:schemeClr val="tx1"/>
                          </a:solidFill>
                          <a:latin typeface="+mj-lt"/>
                          <a:ea typeface="+mn-ea"/>
                          <a:cs typeface="+mn-cs"/>
                        </a:rPr>
                        <a:t>DODATNI DOKAZI UZ PRIJAVNI OBRAZAC KOJI SE DOSTAVLJAJU PUTEM SUSTAVA </a:t>
                      </a:r>
                      <a:r>
                        <a:rPr lang="en-US" sz="1500" b="1" i="0" u="none" strike="noStrike" kern="1200" baseline="0" err="1">
                          <a:solidFill>
                            <a:schemeClr val="tx1"/>
                          </a:solidFill>
                          <a:latin typeface="+mj-lt"/>
                          <a:ea typeface="+mn-ea"/>
                          <a:cs typeface="+mn-cs"/>
                        </a:rPr>
                        <a:t>eNPOO</a:t>
                      </a:r>
                      <a:r>
                        <a:rPr lang="en-US" sz="1500" b="1" i="0" u="none" strike="noStrike" kern="1200" baseline="0">
                          <a:solidFill>
                            <a:schemeClr val="tx1"/>
                          </a:solidFill>
                          <a:latin typeface="+mj-lt"/>
                          <a:ea typeface="+mn-ea"/>
                          <a:cs typeface="+mn-cs"/>
                        </a:rPr>
                        <a:t> </a:t>
                      </a:r>
                      <a:endParaRPr lang="en-US" sz="1500" b="1" i="0" u="none" strike="noStrike" kern="1200" baseline="0" dirty="0">
                        <a:solidFill>
                          <a:schemeClr val="tx1"/>
                        </a:solidFill>
                        <a:latin typeface="+mj-lt"/>
                        <a:ea typeface="+mn-ea"/>
                        <a:cs typeface="+mn-cs"/>
                      </a:endParaRP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26470585"/>
                  </a:ext>
                </a:extLst>
              </a:tr>
              <a:tr h="3807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i="0" u="none" strike="noStrike" kern="1200" baseline="0">
                          <a:solidFill>
                            <a:schemeClr val="dk1"/>
                          </a:solidFill>
                          <a:latin typeface="+mj-lt"/>
                          <a:ea typeface="+mn-ea"/>
                          <a:cs typeface="+mn-cs"/>
                        </a:rPr>
                        <a:t>Izjava Prijavitelja </a:t>
                      </a:r>
                      <a:endParaRPr lang="en-US" sz="1500" b="0">
                        <a:latin typeface="+mj-lt"/>
                      </a:endParaRPr>
                    </a:p>
                  </a:txBody>
                  <a:tcPr/>
                </a:tc>
                <a:tc>
                  <a:txBody>
                    <a:bodyPr/>
                    <a:lstStyle/>
                    <a:p>
                      <a:r>
                        <a:rPr lang="en-US" sz="1500">
                          <a:latin typeface="+mj-lt"/>
                        </a:rPr>
                        <a:t>da</a:t>
                      </a:r>
                      <a:endParaRPr lang="hr-HR" sz="15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i="0" u="none" strike="noStrike" kern="1200" baseline="0" dirty="0" err="1">
                          <a:solidFill>
                            <a:schemeClr val="dk1"/>
                          </a:solidFill>
                          <a:latin typeface="+mj-lt"/>
                          <a:ea typeface="+mn-ea"/>
                          <a:cs typeface="+mn-cs"/>
                        </a:rPr>
                        <a:t>Obrazac</a:t>
                      </a:r>
                      <a:r>
                        <a:rPr lang="en-US" sz="1500" b="0" i="0" u="none" strike="noStrike" kern="1200" baseline="0" dirty="0">
                          <a:solidFill>
                            <a:schemeClr val="dk1"/>
                          </a:solidFill>
                          <a:latin typeface="+mj-lt"/>
                          <a:ea typeface="+mn-ea"/>
                          <a:cs typeface="+mn-cs"/>
                        </a:rPr>
                        <a:t> 2. 	</a:t>
                      </a:r>
                      <a:endParaRPr lang="en-US" sz="1500" dirty="0">
                        <a:latin typeface="+mj-lt"/>
                      </a:endParaRPr>
                    </a:p>
                  </a:txBody>
                  <a:tcPr/>
                </a:tc>
                <a:extLst>
                  <a:ext uri="{0D108BD9-81ED-4DB2-BD59-A6C34878D82A}">
                    <a16:rowId xmlns:a16="http://schemas.microsoft.com/office/drawing/2014/main" val="1047614104"/>
                  </a:ext>
                </a:extLst>
              </a:tr>
              <a:tr h="3706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i="0" u="none" strike="noStrike" kern="1200" baseline="0">
                          <a:solidFill>
                            <a:schemeClr val="dk1"/>
                          </a:solidFill>
                          <a:latin typeface="+mj-lt"/>
                          <a:ea typeface="+mn-ea"/>
                          <a:cs typeface="+mn-cs"/>
                        </a:rPr>
                        <a:t>Izjava o korištenim potporama</a:t>
                      </a:r>
                      <a:endParaRPr lang="en-US" sz="1500" b="0">
                        <a:latin typeface="+mj-lt"/>
                      </a:endParaRPr>
                    </a:p>
                  </a:txBody>
                  <a:tcPr/>
                </a:tc>
                <a:tc>
                  <a:txBody>
                    <a:bodyPr/>
                    <a:lstStyle/>
                    <a:p>
                      <a:r>
                        <a:rPr lang="en-US" sz="1500">
                          <a:latin typeface="+mj-lt"/>
                        </a:rPr>
                        <a:t>da</a:t>
                      </a:r>
                      <a:endParaRPr lang="hr-HR" sz="1500"/>
                    </a:p>
                  </a:txBody>
                  <a:tcPr/>
                </a:tc>
                <a:tc>
                  <a:txBody>
                    <a:bodyPr/>
                    <a:lstStyle/>
                    <a:p>
                      <a:r>
                        <a:rPr lang="en-US" sz="1500" dirty="0" err="1">
                          <a:latin typeface="+mj-lt"/>
                        </a:rPr>
                        <a:t>Obrazac</a:t>
                      </a:r>
                      <a:r>
                        <a:rPr lang="en-US" sz="1500" dirty="0">
                          <a:latin typeface="+mj-lt"/>
                        </a:rPr>
                        <a:t> 3.</a:t>
                      </a:r>
                    </a:p>
                  </a:txBody>
                  <a:tcPr/>
                </a:tc>
                <a:extLst>
                  <a:ext uri="{0D108BD9-81ED-4DB2-BD59-A6C34878D82A}">
                    <a16:rowId xmlns:a16="http://schemas.microsoft.com/office/drawing/2014/main" val="2157745255"/>
                  </a:ext>
                </a:extLst>
              </a:tr>
              <a:tr h="342093">
                <a:tc>
                  <a:txBody>
                    <a:bodyPr/>
                    <a:lstStyle/>
                    <a:p>
                      <a:r>
                        <a:rPr lang="en-US" sz="1500" b="0">
                          <a:latin typeface="+mj-lt"/>
                        </a:rPr>
                        <a:t>Skupna izjava</a:t>
                      </a:r>
                    </a:p>
                  </a:txBody>
                  <a:tcPr/>
                </a:tc>
                <a:tc>
                  <a:txBody>
                    <a:bodyPr/>
                    <a:lstStyle/>
                    <a:p>
                      <a:r>
                        <a:rPr lang="en-US" sz="1500">
                          <a:latin typeface="+mj-lt"/>
                        </a:rPr>
                        <a:t>da</a:t>
                      </a:r>
                      <a:endParaRPr lang="hr-HR" sz="1500"/>
                    </a:p>
                  </a:txBody>
                  <a:tcPr/>
                </a:tc>
                <a:tc>
                  <a:txBody>
                    <a:bodyPr/>
                    <a:lstStyle/>
                    <a:p>
                      <a:r>
                        <a:rPr lang="en-US" sz="1500">
                          <a:latin typeface="+mj-lt"/>
                        </a:rPr>
                        <a:t>Obrazac 4. (s podacima za godinu koja prethodi godini predaje)</a:t>
                      </a:r>
                      <a:endParaRPr lang="en-US" sz="1500" dirty="0">
                        <a:latin typeface="+mj-lt"/>
                      </a:endParaRPr>
                    </a:p>
                  </a:txBody>
                  <a:tcPr/>
                </a:tc>
                <a:extLst>
                  <a:ext uri="{0D108BD9-81ED-4DB2-BD59-A6C34878D82A}">
                    <a16:rowId xmlns:a16="http://schemas.microsoft.com/office/drawing/2014/main" val="3838514712"/>
                  </a:ext>
                </a:extLst>
              </a:tr>
              <a:tr h="299251">
                <a:tc>
                  <a:txBody>
                    <a:bodyPr/>
                    <a:lstStyle/>
                    <a:p>
                      <a:r>
                        <a:rPr lang="en-US" sz="1500" b="0">
                          <a:latin typeface="+mj-lt"/>
                        </a:rPr>
                        <a:t>Financijski podaci</a:t>
                      </a:r>
                    </a:p>
                  </a:txBody>
                  <a:tcPr/>
                </a:tc>
                <a:tc>
                  <a:txBody>
                    <a:bodyPr/>
                    <a:lstStyle/>
                    <a:p>
                      <a:r>
                        <a:rPr lang="en-US" sz="1500">
                          <a:latin typeface="+mj-lt"/>
                        </a:rPr>
                        <a:t>da</a:t>
                      </a:r>
                      <a:endParaRPr lang="hr-HR" sz="1500"/>
                    </a:p>
                  </a:txBody>
                  <a:tcPr/>
                </a:tc>
                <a:tc>
                  <a:txBody>
                    <a:bodyPr/>
                    <a:lstStyle/>
                    <a:p>
                      <a:r>
                        <a:rPr lang="en-US" sz="1500" dirty="0" err="1">
                          <a:latin typeface="+mj-lt"/>
                        </a:rPr>
                        <a:t>Obrazac</a:t>
                      </a:r>
                      <a:r>
                        <a:rPr lang="en-US" sz="1500" baseline="0" dirty="0">
                          <a:latin typeface="+mj-lt"/>
                        </a:rPr>
                        <a:t> 5.</a:t>
                      </a:r>
                      <a:endParaRPr lang="en-US" sz="1500" dirty="0">
                        <a:latin typeface="+mj-lt"/>
                      </a:endParaRPr>
                    </a:p>
                  </a:txBody>
                  <a:tcPr/>
                </a:tc>
                <a:extLst>
                  <a:ext uri="{0D108BD9-81ED-4DB2-BD59-A6C34878D82A}">
                    <a16:rowId xmlns:a16="http://schemas.microsoft.com/office/drawing/2014/main" val="1596354848"/>
                  </a:ext>
                </a:extLst>
              </a:tr>
              <a:tr h="299251">
                <a:tc>
                  <a:txBody>
                    <a:bodyPr/>
                    <a:lstStyle/>
                    <a:p>
                      <a:r>
                        <a:rPr lang="en-US" sz="1500" b="0">
                          <a:latin typeface="+mj-lt"/>
                        </a:rPr>
                        <a:t>Dokazi o projektnom timu </a:t>
                      </a:r>
                    </a:p>
                  </a:txBody>
                  <a:tcPr/>
                </a:tc>
                <a:tc>
                  <a:txBody>
                    <a:bodyPr/>
                    <a:lstStyle/>
                    <a:p>
                      <a:r>
                        <a:rPr lang="en-US" sz="1500">
                          <a:latin typeface="+mj-lt"/>
                        </a:rPr>
                        <a:t>da</a:t>
                      </a:r>
                      <a:r>
                        <a:rPr lang="en-US" sz="1500" baseline="0">
                          <a:latin typeface="+mj-lt"/>
                        </a:rPr>
                        <a:t> (ako je primj.)</a:t>
                      </a:r>
                      <a:endParaRPr lang="hr-HR" sz="150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kern="1200">
                          <a:solidFill>
                            <a:schemeClr val="dk1"/>
                          </a:solidFill>
                          <a:latin typeface="+mj-lt"/>
                          <a:ea typeface="+mn-ea"/>
                          <a:cs typeface="+mn-cs"/>
                        </a:rPr>
                        <a:t>životopisi</a:t>
                      </a:r>
                      <a:r>
                        <a:rPr lang="en-US" sz="1500" kern="1200" baseline="0">
                          <a:solidFill>
                            <a:schemeClr val="dk1"/>
                          </a:solidFill>
                          <a:latin typeface="+mj-lt"/>
                          <a:ea typeface="+mn-ea"/>
                          <a:cs typeface="+mn-cs"/>
                        </a:rPr>
                        <a:t> članova projektnog tima</a:t>
                      </a:r>
                      <a:endParaRPr lang="en-US" sz="1500" kern="1200">
                        <a:solidFill>
                          <a:schemeClr val="dk1"/>
                        </a:solidFill>
                        <a:latin typeface="+mj-lt"/>
                        <a:ea typeface="+mn-ea"/>
                        <a:cs typeface="+mn-cs"/>
                      </a:endParaRPr>
                    </a:p>
                  </a:txBody>
                  <a:tcPr/>
                </a:tc>
                <a:extLst>
                  <a:ext uri="{0D108BD9-81ED-4DB2-BD59-A6C34878D82A}">
                    <a16:rowId xmlns:a16="http://schemas.microsoft.com/office/drawing/2014/main" val="1993326742"/>
                  </a:ext>
                </a:extLst>
              </a:tr>
              <a:tr h="508728">
                <a:tc>
                  <a:txBody>
                    <a:bodyPr/>
                    <a:lstStyle/>
                    <a:p>
                      <a:r>
                        <a:rPr lang="en-US" sz="1500" b="0">
                          <a:latin typeface="+mj-lt"/>
                        </a:rPr>
                        <a:t>GFI POD / Obrazac DOH / Obrazac PO-SD (uključujući i obrasce P-PPI i DI/P-PPI i TO)</a:t>
                      </a:r>
                    </a:p>
                  </a:txBody>
                  <a:tcPr/>
                </a:tc>
                <a:tc>
                  <a:txBody>
                    <a:bodyPr/>
                    <a:lstStyle/>
                    <a:p>
                      <a:r>
                        <a:rPr lang="en-US" sz="1500">
                          <a:latin typeface="+mj-lt"/>
                        </a:rPr>
                        <a:t>da</a:t>
                      </a:r>
                      <a:r>
                        <a:rPr lang="en-US" sz="1500" baseline="0">
                          <a:latin typeface="+mj-lt"/>
                        </a:rPr>
                        <a:t> (ako je primj.)</a:t>
                      </a:r>
                      <a:endParaRPr lang="hr-HR" sz="1500"/>
                    </a:p>
                  </a:txBody>
                  <a:tcPr/>
                </a:tc>
                <a:tc>
                  <a:txBody>
                    <a:bodyPr/>
                    <a:lstStyle/>
                    <a:p>
                      <a:r>
                        <a:rPr lang="en-US" sz="1500">
                          <a:latin typeface="+mj-lt"/>
                        </a:rPr>
                        <a:t>za godinu n-1</a:t>
                      </a:r>
                      <a:endParaRPr lang="en-US" sz="1500" dirty="0">
                        <a:latin typeface="+mj-lt"/>
                      </a:endParaRPr>
                    </a:p>
                  </a:txBody>
                  <a:tcPr/>
                </a:tc>
                <a:extLst>
                  <a:ext uri="{0D108BD9-81ED-4DB2-BD59-A6C34878D82A}">
                    <a16:rowId xmlns:a16="http://schemas.microsoft.com/office/drawing/2014/main" val="1724575177"/>
                  </a:ext>
                </a:extLst>
              </a:tr>
              <a:tr h="551830">
                <a:tc>
                  <a:txBody>
                    <a:bodyPr/>
                    <a:lstStyle/>
                    <a:p>
                      <a:r>
                        <a:rPr lang="sv-SE" sz="1500" b="0" i="0" u="none" strike="noStrike" kern="1200" baseline="0">
                          <a:solidFill>
                            <a:schemeClr val="dk1"/>
                          </a:solidFill>
                          <a:latin typeface="+mj-lt"/>
                          <a:ea typeface="+mn-ea"/>
                          <a:cs typeface="+mn-cs"/>
                        </a:rPr>
                        <a:t>Dokumenti (akti) temeljem kojih se utvrđuje iznos bruto plaće troška osoblja </a:t>
                      </a:r>
                      <a:endParaRPr lang="en-US" sz="1500" b="0">
                        <a:latin typeface="+mj-lt"/>
                      </a:endParaRPr>
                    </a:p>
                  </a:txBody>
                  <a:tcPr/>
                </a:tc>
                <a:tc>
                  <a:txBody>
                    <a:bodyPr/>
                    <a:lstStyle/>
                    <a:p>
                      <a:r>
                        <a:rPr lang="en-US" sz="1500">
                          <a:latin typeface="+mj-lt"/>
                        </a:rPr>
                        <a:t>da</a:t>
                      </a:r>
                      <a:r>
                        <a:rPr lang="en-US" sz="1500" baseline="0">
                          <a:latin typeface="+mj-lt"/>
                        </a:rPr>
                        <a:t> (ako je primj.)</a:t>
                      </a:r>
                      <a:endParaRPr lang="hr-HR" sz="1500"/>
                    </a:p>
                  </a:txBody>
                  <a:tcPr/>
                </a:tc>
                <a:tc>
                  <a:txBody>
                    <a:bodyPr/>
                    <a:lstStyle/>
                    <a:p>
                      <a:r>
                        <a:rPr lang="en-US" sz="1500" dirty="0" err="1">
                          <a:latin typeface="+mj-lt"/>
                        </a:rPr>
                        <a:t>platne</a:t>
                      </a:r>
                      <a:r>
                        <a:rPr lang="en-US" sz="1500" dirty="0">
                          <a:latin typeface="+mj-lt"/>
                        </a:rPr>
                        <a:t> </a:t>
                      </a:r>
                      <a:r>
                        <a:rPr lang="en-US" sz="1500" dirty="0" err="1">
                          <a:latin typeface="+mj-lt"/>
                        </a:rPr>
                        <a:t>liste</a:t>
                      </a:r>
                      <a:r>
                        <a:rPr lang="en-US" sz="1500" dirty="0">
                          <a:latin typeface="+mj-lt"/>
                        </a:rPr>
                        <a:t> i</a:t>
                      </a:r>
                      <a:r>
                        <a:rPr lang="en-US" sz="1500" baseline="0" dirty="0">
                          <a:latin typeface="+mj-lt"/>
                        </a:rPr>
                        <a:t> </a:t>
                      </a:r>
                      <a:r>
                        <a:rPr lang="en-US" sz="1500" baseline="0" dirty="0" err="1">
                          <a:latin typeface="+mj-lt"/>
                        </a:rPr>
                        <a:t>Ugovor</a:t>
                      </a:r>
                      <a:r>
                        <a:rPr lang="en-US" sz="1500" baseline="0" dirty="0">
                          <a:latin typeface="+mj-lt"/>
                        </a:rPr>
                        <a:t> o </a:t>
                      </a:r>
                      <a:r>
                        <a:rPr lang="en-US" sz="1500" baseline="0" dirty="0" err="1">
                          <a:latin typeface="+mj-lt"/>
                        </a:rPr>
                        <a:t>radu</a:t>
                      </a:r>
                      <a:endParaRPr lang="en-US" sz="1500" dirty="0">
                        <a:latin typeface="+mj-lt"/>
                      </a:endParaRPr>
                    </a:p>
                  </a:txBody>
                  <a:tcPr/>
                </a:tc>
                <a:extLst>
                  <a:ext uri="{0D108BD9-81ED-4DB2-BD59-A6C34878D82A}">
                    <a16:rowId xmlns:a16="http://schemas.microsoft.com/office/drawing/2014/main" val="519091493"/>
                  </a:ext>
                </a:extLst>
              </a:tr>
              <a:tr h="484208">
                <a:tc>
                  <a:txBody>
                    <a:bodyPr/>
                    <a:lstStyle/>
                    <a:p>
                      <a:r>
                        <a:rPr lang="en-US" sz="1500" b="0" i="0" u="none" strike="noStrike" kern="1200" baseline="0" dirty="0" err="1">
                          <a:solidFill>
                            <a:schemeClr val="dk1"/>
                          </a:solidFill>
                          <a:latin typeface="+mj-lt"/>
                          <a:ea typeface="+mn-ea"/>
                          <a:cs typeface="+mn-cs"/>
                        </a:rPr>
                        <a:t>Izvod</a:t>
                      </a:r>
                      <a:r>
                        <a:rPr lang="en-US" sz="1500" b="0" i="0" u="none" strike="noStrike" kern="1200" baseline="0" dirty="0">
                          <a:solidFill>
                            <a:schemeClr val="dk1"/>
                          </a:solidFill>
                          <a:latin typeface="+mj-lt"/>
                          <a:ea typeface="+mn-ea"/>
                          <a:cs typeface="+mn-cs"/>
                        </a:rPr>
                        <a:t> </a:t>
                      </a:r>
                      <a:r>
                        <a:rPr lang="en-US" sz="1500" b="0" i="0" u="none" strike="noStrike" kern="1200" baseline="0" dirty="0" err="1">
                          <a:solidFill>
                            <a:schemeClr val="dk1"/>
                          </a:solidFill>
                          <a:latin typeface="+mj-lt"/>
                          <a:ea typeface="+mn-ea"/>
                          <a:cs typeface="+mn-cs"/>
                        </a:rPr>
                        <a:t>iz</a:t>
                      </a:r>
                      <a:r>
                        <a:rPr lang="en-US" sz="1500" b="0" i="0" u="none" strike="noStrike" kern="1200" baseline="0" dirty="0">
                          <a:solidFill>
                            <a:schemeClr val="dk1"/>
                          </a:solidFill>
                          <a:latin typeface="+mj-lt"/>
                          <a:ea typeface="+mn-ea"/>
                          <a:cs typeface="+mn-cs"/>
                        </a:rPr>
                        <a:t> </a:t>
                      </a:r>
                      <a:r>
                        <a:rPr lang="en-US" sz="1500" b="0" i="0" u="none" strike="noStrike" kern="1200" baseline="0" dirty="0" err="1">
                          <a:solidFill>
                            <a:schemeClr val="dk1"/>
                          </a:solidFill>
                          <a:latin typeface="+mj-lt"/>
                          <a:ea typeface="+mn-ea"/>
                          <a:cs typeface="+mn-cs"/>
                        </a:rPr>
                        <a:t>Registra</a:t>
                      </a:r>
                      <a:r>
                        <a:rPr lang="en-US" sz="1500" b="0" i="0" u="none" strike="noStrike" kern="1200" baseline="0" dirty="0">
                          <a:solidFill>
                            <a:schemeClr val="dk1"/>
                          </a:solidFill>
                          <a:latin typeface="+mj-lt"/>
                          <a:ea typeface="+mn-ea"/>
                          <a:cs typeface="+mn-cs"/>
                        </a:rPr>
                        <a:t> </a:t>
                      </a:r>
                      <a:r>
                        <a:rPr lang="en-US" sz="1500" b="0" i="0" u="none" strike="noStrike" kern="1200" baseline="0" dirty="0" err="1">
                          <a:solidFill>
                            <a:schemeClr val="dk1"/>
                          </a:solidFill>
                          <a:latin typeface="+mj-lt"/>
                          <a:ea typeface="+mn-ea"/>
                          <a:cs typeface="+mn-cs"/>
                        </a:rPr>
                        <a:t>stvarnih</a:t>
                      </a:r>
                      <a:r>
                        <a:rPr lang="en-US" sz="1500" b="0" i="0" u="none" strike="noStrike" kern="1200" baseline="0" dirty="0">
                          <a:solidFill>
                            <a:schemeClr val="dk1"/>
                          </a:solidFill>
                          <a:latin typeface="+mj-lt"/>
                          <a:ea typeface="+mn-ea"/>
                          <a:cs typeface="+mn-cs"/>
                        </a:rPr>
                        <a:t> </a:t>
                      </a:r>
                      <a:r>
                        <a:rPr lang="en-US" sz="1500" b="0" i="0" u="none" strike="noStrike" kern="1200" baseline="0" dirty="0" err="1">
                          <a:solidFill>
                            <a:schemeClr val="dk1"/>
                          </a:solidFill>
                          <a:latin typeface="+mj-lt"/>
                          <a:ea typeface="+mn-ea"/>
                          <a:cs typeface="+mn-cs"/>
                        </a:rPr>
                        <a:t>vlasnika</a:t>
                      </a:r>
                      <a:r>
                        <a:rPr lang="en-US" sz="1500" b="0" i="0" u="none" strike="noStrike" kern="1200" baseline="0" dirty="0">
                          <a:solidFill>
                            <a:schemeClr val="dk1"/>
                          </a:solidFill>
                          <a:latin typeface="+mj-lt"/>
                          <a:ea typeface="+mn-ea"/>
                          <a:cs typeface="+mn-cs"/>
                        </a:rPr>
                        <a:t> (za </a:t>
                      </a:r>
                      <a:r>
                        <a:rPr lang="en-US" sz="1500" b="0" i="0" u="none" strike="noStrike" kern="1200" baseline="0" dirty="0" err="1">
                          <a:solidFill>
                            <a:schemeClr val="dk1"/>
                          </a:solidFill>
                          <a:latin typeface="+mj-lt"/>
                          <a:ea typeface="+mn-ea"/>
                          <a:cs typeface="+mn-cs"/>
                        </a:rPr>
                        <a:t>prijavitelja</a:t>
                      </a:r>
                      <a:r>
                        <a:rPr lang="en-US" sz="1500" b="0" i="0" u="none" strike="noStrike" kern="1200" baseline="0" dirty="0">
                          <a:solidFill>
                            <a:schemeClr val="dk1"/>
                          </a:solidFill>
                          <a:latin typeface="+mj-lt"/>
                          <a:ea typeface="+mn-ea"/>
                          <a:cs typeface="+mn-cs"/>
                        </a:rPr>
                        <a:t>) </a:t>
                      </a:r>
                      <a:endParaRPr lang="en-US" sz="1500" b="0" dirty="0">
                        <a:latin typeface="+mj-lt"/>
                      </a:endParaRPr>
                    </a:p>
                  </a:txBody>
                  <a:tcPr/>
                </a:tc>
                <a:tc>
                  <a:txBody>
                    <a:bodyPr/>
                    <a:lstStyle/>
                    <a:p>
                      <a:r>
                        <a:rPr lang="en-US" sz="1500">
                          <a:latin typeface="+mj-lt"/>
                        </a:rPr>
                        <a:t>da</a:t>
                      </a:r>
                      <a:r>
                        <a:rPr lang="en-US" sz="1500" baseline="0">
                          <a:latin typeface="+mj-lt"/>
                        </a:rPr>
                        <a:t> (ako je primj.)</a:t>
                      </a:r>
                      <a:endParaRPr lang="hr-HR" sz="1500"/>
                    </a:p>
                  </a:txBody>
                  <a:tcPr/>
                </a:tc>
                <a:tc>
                  <a:txBody>
                    <a:bodyPr/>
                    <a:lstStyle/>
                    <a:p>
                      <a:r>
                        <a:rPr lang="en-US" sz="1500" dirty="0">
                          <a:latin typeface="+mj-lt"/>
                        </a:rPr>
                        <a:t>ne </a:t>
                      </a:r>
                      <a:r>
                        <a:rPr lang="en-US" sz="1500" dirty="0" err="1">
                          <a:latin typeface="+mj-lt"/>
                        </a:rPr>
                        <a:t>smije</a:t>
                      </a:r>
                      <a:r>
                        <a:rPr lang="en-US" sz="1500" dirty="0">
                          <a:latin typeface="+mj-lt"/>
                        </a:rPr>
                        <a:t> </a:t>
                      </a:r>
                      <a:r>
                        <a:rPr lang="en-US" sz="1500" dirty="0" err="1">
                          <a:latin typeface="+mj-lt"/>
                        </a:rPr>
                        <a:t>biti</a:t>
                      </a:r>
                      <a:r>
                        <a:rPr lang="en-US" sz="1500" dirty="0">
                          <a:latin typeface="+mj-lt"/>
                        </a:rPr>
                        <a:t> </a:t>
                      </a:r>
                      <a:r>
                        <a:rPr lang="en-US" sz="1500" dirty="0" err="1">
                          <a:latin typeface="+mj-lt"/>
                        </a:rPr>
                        <a:t>stariji</a:t>
                      </a:r>
                      <a:r>
                        <a:rPr lang="en-US" sz="1500" dirty="0">
                          <a:latin typeface="+mj-lt"/>
                        </a:rPr>
                        <a:t> od 10 dana od dana </a:t>
                      </a:r>
                      <a:r>
                        <a:rPr lang="en-US" sz="1500" dirty="0" err="1">
                          <a:latin typeface="+mj-lt"/>
                        </a:rPr>
                        <a:t>podnošenja</a:t>
                      </a:r>
                      <a:r>
                        <a:rPr lang="en-US" sz="1500" dirty="0">
                          <a:latin typeface="+mj-lt"/>
                        </a:rPr>
                        <a:t> </a:t>
                      </a:r>
                      <a:r>
                        <a:rPr lang="en-US" sz="1500" dirty="0" err="1">
                          <a:latin typeface="+mj-lt"/>
                        </a:rPr>
                        <a:t>projektnog</a:t>
                      </a:r>
                      <a:r>
                        <a:rPr lang="en-US" sz="1500" dirty="0">
                          <a:latin typeface="+mj-lt"/>
                        </a:rPr>
                        <a:t> </a:t>
                      </a:r>
                      <a:r>
                        <a:rPr lang="en-US" sz="1500" dirty="0" err="1">
                          <a:latin typeface="+mj-lt"/>
                        </a:rPr>
                        <a:t>prijedloga</a:t>
                      </a:r>
                      <a:endParaRPr lang="en-US" sz="1500" dirty="0">
                        <a:latin typeface="+mj-lt"/>
                      </a:endParaRPr>
                    </a:p>
                  </a:txBody>
                  <a:tcPr/>
                </a:tc>
                <a:extLst>
                  <a:ext uri="{0D108BD9-81ED-4DB2-BD59-A6C34878D82A}">
                    <a16:rowId xmlns:a16="http://schemas.microsoft.com/office/drawing/2014/main" val="2035183552"/>
                  </a:ext>
                </a:extLst>
              </a:tr>
              <a:tr h="484208">
                <a:tc>
                  <a:txBody>
                    <a:bodyPr/>
                    <a:lstStyle/>
                    <a:p>
                      <a:r>
                        <a:rPr lang="en-US" sz="1500" b="0">
                          <a:latin typeface="+mj-lt"/>
                        </a:rPr>
                        <a:t>Poslovni plan (minimalni sadržaj)</a:t>
                      </a:r>
                      <a:endParaRPr lang="en-US" sz="1500" b="0" dirty="0">
                        <a:latin typeface="+mj-lt"/>
                      </a:endParaRPr>
                    </a:p>
                  </a:txBody>
                  <a:tcPr/>
                </a:tc>
                <a:tc>
                  <a:txBody>
                    <a:bodyPr/>
                    <a:lstStyle/>
                    <a:p>
                      <a:r>
                        <a:rPr lang="en-US" sz="1500">
                          <a:latin typeface="+mj-lt"/>
                        </a:rPr>
                        <a:t>da (ako je primj.)</a:t>
                      </a:r>
                    </a:p>
                    <a:p>
                      <a:endParaRPr lang="en-US"/>
                    </a:p>
                  </a:txBody>
                  <a:tcPr/>
                </a:tc>
                <a:tc>
                  <a:txBody>
                    <a:bodyPr/>
                    <a:lstStyle/>
                    <a:p>
                      <a:r>
                        <a:rPr lang="en-US" sz="1500">
                          <a:latin typeface="+mj-lt"/>
                        </a:rPr>
                        <a:t>Dostavljaju prijavitelj koji su </a:t>
                      </a:r>
                      <a:r>
                        <a:rPr lang="en-US" sz="1500" b="1">
                          <a:latin typeface="+mj-lt"/>
                        </a:rPr>
                        <a:t>osnovani</a:t>
                      </a:r>
                      <a:r>
                        <a:rPr lang="en-US" sz="1500" b="1" baseline="0">
                          <a:latin typeface="+mj-lt"/>
                        </a:rPr>
                        <a:t> </a:t>
                      </a:r>
                      <a:r>
                        <a:rPr lang="en-US" sz="1500" b="1">
                          <a:latin typeface="+mj-lt"/>
                        </a:rPr>
                        <a:t>kraće od 1 godine </a:t>
                      </a:r>
                      <a:r>
                        <a:rPr lang="en-US" sz="1500">
                          <a:latin typeface="+mj-lt"/>
                        </a:rPr>
                        <a:t>od dana podnošenja</a:t>
                      </a:r>
                      <a:r>
                        <a:rPr lang="en-US" sz="1500" baseline="0">
                          <a:latin typeface="+mj-lt"/>
                        </a:rPr>
                        <a:t> </a:t>
                      </a:r>
                      <a:r>
                        <a:rPr lang="en-US" sz="1500">
                          <a:latin typeface="+mj-lt"/>
                        </a:rPr>
                        <a:t>projektnog prijedloga</a:t>
                      </a:r>
                    </a:p>
                  </a:txBody>
                  <a:tcPr/>
                </a:tc>
                <a:extLst>
                  <a:ext uri="{0D108BD9-81ED-4DB2-BD59-A6C34878D82A}">
                    <a16:rowId xmlns:a16="http://schemas.microsoft.com/office/drawing/2014/main" val="1697214511"/>
                  </a:ext>
                </a:extLst>
              </a:tr>
            </a:tbl>
          </a:graphicData>
        </a:graphic>
      </p:graphicFrame>
      <p:sp>
        <p:nvSpPr>
          <p:cNvPr id="6" name="TextBox 5">
            <a:extLst>
              <a:ext uri="{FF2B5EF4-FFF2-40B4-BE49-F238E27FC236}">
                <a16:creationId xmlns:a16="http://schemas.microsoft.com/office/drawing/2014/main" id="{74969271-A14B-4F35-80D4-F2BB53285EA1}"/>
              </a:ext>
            </a:extLst>
          </p:cNvPr>
          <p:cNvSpPr txBox="1"/>
          <p:nvPr/>
        </p:nvSpPr>
        <p:spPr>
          <a:xfrm>
            <a:off x="552980" y="23653"/>
            <a:ext cx="11343094"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DOKUMENTACIJA </a:t>
            </a:r>
          </a:p>
        </p:txBody>
      </p:sp>
      <p:pic>
        <p:nvPicPr>
          <p:cNvPr id="7" name="Slika 6">
            <a:extLst>
              <a:ext uri="{FF2B5EF4-FFF2-40B4-BE49-F238E27FC236}">
                <a16:creationId xmlns:a16="http://schemas.microsoft.com/office/drawing/2014/main" id="{42A5F033-ADF4-4D71-944A-64EE124B99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88048" y="6246702"/>
            <a:ext cx="2136479" cy="474773"/>
          </a:xfrm>
          <a:prstGeom prst="rect">
            <a:avLst/>
          </a:prstGeom>
        </p:spPr>
      </p:pic>
    </p:spTree>
    <p:extLst>
      <p:ext uri="{BB962C8B-B14F-4D97-AF65-F5344CB8AC3E}">
        <p14:creationId xmlns:p14="http://schemas.microsoft.com/office/powerpoint/2010/main" val="241067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0161" y="17743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3" name="Rectangle 2"/>
          <p:cNvSpPr/>
          <p:nvPr/>
        </p:nvSpPr>
        <p:spPr>
          <a:xfrm>
            <a:off x="683774" y="826853"/>
            <a:ext cx="10716865" cy="2308324"/>
          </a:xfrm>
          <a:prstGeom prst="rect">
            <a:avLst/>
          </a:prstGeom>
        </p:spPr>
        <p:style>
          <a:lnRef idx="0">
            <a:scrgbClr r="0" g="0" b="0"/>
          </a:lnRef>
          <a:fillRef idx="1003">
            <a:schemeClr val="lt1"/>
          </a:fillRef>
          <a:effectRef idx="0">
            <a:scrgbClr r="0" g="0" b="0"/>
          </a:effectRef>
          <a:fontRef idx="major"/>
        </p:style>
        <p:txBody>
          <a:bodyPr wrap="square">
            <a:spAutoFit/>
          </a:bodyPr>
          <a:lstStyle/>
          <a:p>
            <a:pPr marL="285750" indent="-285750">
              <a:buFont typeface="Arial" panose="020B0604020202020204" pitchFamily="34" charset="0"/>
              <a:buChar char="•"/>
            </a:pPr>
            <a:endParaRPr lang="en-US" dirty="0">
              <a:latin typeface="+mj-lt"/>
            </a:endParaRPr>
          </a:p>
          <a:p>
            <a:pPr algn="just"/>
            <a:r>
              <a:rPr lang="pl-PL" b="1" dirty="0">
                <a:latin typeface="+mj-lt"/>
              </a:rPr>
              <a:t>Faza 1</a:t>
            </a:r>
            <a:r>
              <a:rPr lang="pl-PL" dirty="0">
                <a:latin typeface="+mj-lt"/>
              </a:rPr>
              <a:t>. </a:t>
            </a:r>
            <a:r>
              <a:rPr lang="pl-PL" b="1" dirty="0">
                <a:latin typeface="+mj-lt"/>
              </a:rPr>
              <a:t>Procjena projektnih prijedloga u odnosu na kriterije definirane Pozivom</a:t>
            </a:r>
            <a:r>
              <a:rPr lang="en-US" b="1" dirty="0">
                <a:latin typeface="+mj-lt"/>
              </a:rPr>
              <a:t> </a:t>
            </a:r>
            <a:r>
              <a:rPr lang="en-US" dirty="0">
                <a:latin typeface="+mj-lt"/>
              </a:rPr>
              <a:t>(PT - HAMAG-BICRO)</a:t>
            </a:r>
            <a:endParaRPr lang="pl-PL" dirty="0">
              <a:latin typeface="+mj-lt"/>
            </a:endParaRPr>
          </a:p>
          <a:p>
            <a:pPr algn="just"/>
            <a:endParaRPr lang="en-US" dirty="0">
              <a:latin typeface="Calibri Light" panose="020F0302020204030204" pitchFamily="34" charset="0"/>
              <a:cs typeface="Calibri Light" panose="020F0302020204030204" pitchFamily="34" charset="0"/>
            </a:endParaRPr>
          </a:p>
          <a:p>
            <a:pPr algn="just"/>
            <a:r>
              <a:rPr lang="en-US" dirty="0" err="1">
                <a:latin typeface="Calibri Light" panose="020F0302020204030204" pitchFamily="34" charset="0"/>
                <a:cs typeface="Calibri Light" panose="020F0302020204030204" pitchFamily="34" charset="0"/>
              </a:rPr>
              <a:t>Projektni</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prijedlog</a:t>
            </a:r>
            <a:r>
              <a:rPr lang="en-US" dirty="0">
                <a:latin typeface="Calibri Light" panose="020F0302020204030204" pitchFamily="34" charset="0"/>
                <a:cs typeface="Calibri Light" panose="020F0302020204030204" pitchFamily="34" charset="0"/>
              </a:rPr>
              <a:t> mora </a:t>
            </a:r>
            <a:r>
              <a:rPr lang="en-US" dirty="0" err="1">
                <a:latin typeface="Calibri Light" panose="020F0302020204030204" pitchFamily="34" charset="0"/>
                <a:cs typeface="Calibri Light" panose="020F0302020204030204" pitchFamily="34" charset="0"/>
              </a:rPr>
              <a:t>udovoljiti</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administrativnim</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kriterijima</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i</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kriterijima</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prihvatljivosti</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prijavitelja</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projekta</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i</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aktivnosti</a:t>
            </a:r>
            <a:r>
              <a:rPr lang="en-US" dirty="0">
                <a:latin typeface="Calibri Light" panose="020F0302020204030204" pitchFamily="34" charset="0"/>
                <a:cs typeface="Calibri Light" panose="020F0302020204030204" pitchFamily="34" charset="0"/>
              </a:rPr>
              <a:t>, a </a:t>
            </a:r>
            <a:r>
              <a:rPr lang="en-US" dirty="0" err="1">
                <a:latin typeface="Calibri Light" panose="020F0302020204030204" pitchFamily="34" charset="0"/>
                <a:cs typeface="Calibri Light" panose="020F0302020204030204" pitchFamily="34" charset="0"/>
              </a:rPr>
              <a:t>kako</a:t>
            </a:r>
            <a:r>
              <a:rPr lang="en-US" dirty="0">
                <a:latin typeface="Calibri Light" panose="020F0302020204030204" pitchFamily="34" charset="0"/>
                <a:cs typeface="Calibri Light" panose="020F0302020204030204" pitchFamily="34" charset="0"/>
              </a:rPr>
              <a:t> bi se </a:t>
            </a:r>
            <a:r>
              <a:rPr lang="en-US" dirty="0" err="1">
                <a:latin typeface="Calibri Light" panose="020F0302020204030204" pitchFamily="34" charset="0"/>
                <a:cs typeface="Calibri Light" panose="020F0302020204030204" pitchFamily="34" charset="0"/>
              </a:rPr>
              <a:t>moglo</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pristupiti</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ocjeni</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kvalitete</a:t>
            </a:r>
            <a:r>
              <a:rPr lang="en-US" dirty="0">
                <a:latin typeface="Calibri Light" panose="020F0302020204030204" pitchFamily="34" charset="0"/>
                <a:cs typeface="Calibri Light" panose="020F0302020204030204" pitchFamily="34" charset="0"/>
              </a:rPr>
              <a:t>. </a:t>
            </a:r>
          </a:p>
          <a:p>
            <a:pPr marL="285750" indent="-285750">
              <a:buFont typeface="Arial" panose="020B0604020202020204" pitchFamily="34" charset="0"/>
              <a:buChar char="•"/>
            </a:pPr>
            <a:endParaRPr lang="en-US" dirty="0">
              <a:latin typeface="+mj-lt"/>
            </a:endParaRPr>
          </a:p>
          <a:p>
            <a:pPr algn="just"/>
            <a:r>
              <a:rPr lang="en-US" b="1" dirty="0" err="1">
                <a:solidFill>
                  <a:srgbClr val="000000"/>
                </a:solidFill>
                <a:latin typeface="+mj-lt"/>
              </a:rPr>
              <a:t>Projektni</a:t>
            </a:r>
            <a:r>
              <a:rPr lang="en-US" b="1" dirty="0">
                <a:solidFill>
                  <a:srgbClr val="000000"/>
                </a:solidFill>
                <a:latin typeface="+mj-lt"/>
              </a:rPr>
              <a:t> </a:t>
            </a:r>
            <a:r>
              <a:rPr lang="en-US" b="1" dirty="0" err="1">
                <a:solidFill>
                  <a:srgbClr val="000000"/>
                </a:solidFill>
                <a:latin typeface="+mj-lt"/>
              </a:rPr>
              <a:t>prijedlog</a:t>
            </a:r>
            <a:r>
              <a:rPr lang="en-US" b="1" dirty="0">
                <a:solidFill>
                  <a:srgbClr val="000000"/>
                </a:solidFill>
                <a:latin typeface="+mj-lt"/>
              </a:rPr>
              <a:t> </a:t>
            </a:r>
            <a:r>
              <a:rPr lang="en-US" b="1" dirty="0" err="1">
                <a:solidFill>
                  <a:srgbClr val="000000"/>
                </a:solidFill>
                <a:latin typeface="+mj-lt"/>
              </a:rPr>
              <a:t>kumulativno</a:t>
            </a:r>
            <a:r>
              <a:rPr lang="en-US" b="1" dirty="0">
                <a:solidFill>
                  <a:srgbClr val="000000"/>
                </a:solidFill>
                <a:latin typeface="+mj-lt"/>
              </a:rPr>
              <a:t> mora </a:t>
            </a:r>
            <a:r>
              <a:rPr lang="en-US" b="1" dirty="0" err="1">
                <a:solidFill>
                  <a:srgbClr val="000000"/>
                </a:solidFill>
                <a:latin typeface="+mj-lt"/>
              </a:rPr>
              <a:t>ostvariti</a:t>
            </a:r>
            <a:r>
              <a:rPr lang="en-US" b="1" dirty="0">
                <a:solidFill>
                  <a:srgbClr val="000000"/>
                </a:solidFill>
                <a:latin typeface="+mj-lt"/>
              </a:rPr>
              <a:t> </a:t>
            </a:r>
            <a:r>
              <a:rPr lang="en-US" b="1" dirty="0" err="1">
                <a:solidFill>
                  <a:srgbClr val="000000"/>
                </a:solidFill>
                <a:latin typeface="+mj-lt"/>
              </a:rPr>
              <a:t>najmanje</a:t>
            </a:r>
            <a:r>
              <a:rPr lang="en-US" b="1" dirty="0">
                <a:solidFill>
                  <a:srgbClr val="000000"/>
                </a:solidFill>
                <a:latin typeface="+mj-lt"/>
              </a:rPr>
              <a:t> </a:t>
            </a:r>
            <a:r>
              <a:rPr lang="en-US" b="1" dirty="0" err="1">
                <a:solidFill>
                  <a:srgbClr val="000000"/>
                </a:solidFill>
                <a:latin typeface="+mj-lt"/>
              </a:rPr>
              <a:t>sljedeći</a:t>
            </a:r>
            <a:r>
              <a:rPr lang="en-US" b="1" dirty="0">
                <a:solidFill>
                  <a:srgbClr val="000000"/>
                </a:solidFill>
                <a:latin typeface="+mj-lt"/>
              </a:rPr>
              <a:t> </a:t>
            </a:r>
            <a:r>
              <a:rPr lang="en-US" b="1" dirty="0" err="1">
                <a:solidFill>
                  <a:srgbClr val="000000"/>
                </a:solidFill>
                <a:latin typeface="+mj-lt"/>
              </a:rPr>
              <a:t>broj</a:t>
            </a:r>
            <a:r>
              <a:rPr lang="en-US" b="1" dirty="0">
                <a:solidFill>
                  <a:srgbClr val="000000"/>
                </a:solidFill>
                <a:latin typeface="+mj-lt"/>
              </a:rPr>
              <a:t> </a:t>
            </a:r>
            <a:r>
              <a:rPr lang="en-US" b="1" dirty="0" err="1">
                <a:solidFill>
                  <a:srgbClr val="000000"/>
                </a:solidFill>
                <a:latin typeface="+mj-lt"/>
              </a:rPr>
              <a:t>bodova</a:t>
            </a:r>
            <a:r>
              <a:rPr lang="en-US" b="1" dirty="0">
                <a:solidFill>
                  <a:srgbClr val="000000"/>
                </a:solidFill>
                <a:latin typeface="+mj-lt"/>
              </a:rPr>
              <a:t> po </a:t>
            </a:r>
            <a:r>
              <a:rPr lang="en-US" b="1" dirty="0" err="1">
                <a:solidFill>
                  <a:srgbClr val="000000"/>
                </a:solidFill>
                <a:latin typeface="+mj-lt"/>
              </a:rPr>
              <a:t>navedenim</a:t>
            </a:r>
            <a:r>
              <a:rPr lang="en-US" b="1" dirty="0">
                <a:solidFill>
                  <a:srgbClr val="000000"/>
                </a:solidFill>
                <a:latin typeface="+mj-lt"/>
              </a:rPr>
              <a:t> </a:t>
            </a:r>
            <a:r>
              <a:rPr lang="en-US" b="1" dirty="0" err="1">
                <a:solidFill>
                  <a:srgbClr val="000000"/>
                </a:solidFill>
                <a:latin typeface="+mj-lt"/>
              </a:rPr>
              <a:t>kriterijima</a:t>
            </a:r>
            <a:r>
              <a:rPr lang="en-US" b="1" dirty="0">
                <a:solidFill>
                  <a:srgbClr val="000000"/>
                </a:solidFill>
                <a:latin typeface="+mj-lt"/>
              </a:rPr>
              <a:t> </a:t>
            </a:r>
            <a:r>
              <a:rPr lang="en-US" b="1" dirty="0" err="1">
                <a:solidFill>
                  <a:srgbClr val="000000"/>
                </a:solidFill>
                <a:latin typeface="+mj-lt"/>
              </a:rPr>
              <a:t>kako</a:t>
            </a:r>
            <a:r>
              <a:rPr lang="en-US" b="1" dirty="0">
                <a:solidFill>
                  <a:srgbClr val="000000"/>
                </a:solidFill>
                <a:latin typeface="+mj-lt"/>
              </a:rPr>
              <a:t> bi </a:t>
            </a:r>
            <a:r>
              <a:rPr lang="en-US" b="1" dirty="0" err="1">
                <a:solidFill>
                  <a:srgbClr val="000000"/>
                </a:solidFill>
                <a:latin typeface="+mj-lt"/>
              </a:rPr>
              <a:t>bi</a:t>
            </a:r>
            <a:r>
              <a:rPr lang="en-US" b="1" dirty="0">
                <a:solidFill>
                  <a:srgbClr val="000000"/>
                </a:solidFill>
                <a:latin typeface="+mj-lt"/>
              </a:rPr>
              <a:t>	o </a:t>
            </a:r>
            <a:r>
              <a:rPr lang="en-US" b="1" dirty="0" err="1">
                <a:solidFill>
                  <a:srgbClr val="000000"/>
                </a:solidFill>
                <a:latin typeface="+mj-lt"/>
              </a:rPr>
              <a:t>upućen</a:t>
            </a:r>
            <a:r>
              <a:rPr lang="en-US" b="1" dirty="0">
                <a:solidFill>
                  <a:srgbClr val="000000"/>
                </a:solidFill>
                <a:latin typeface="+mj-lt"/>
              </a:rPr>
              <a:t> u </a:t>
            </a:r>
            <a:r>
              <a:rPr lang="en-US" b="1" dirty="0" err="1">
                <a:solidFill>
                  <a:srgbClr val="000000"/>
                </a:solidFill>
                <a:latin typeface="+mj-lt"/>
              </a:rPr>
              <a:t>sljedeću</a:t>
            </a:r>
            <a:r>
              <a:rPr lang="en-US" b="1" dirty="0">
                <a:solidFill>
                  <a:srgbClr val="000000"/>
                </a:solidFill>
                <a:latin typeface="+mj-lt"/>
              </a:rPr>
              <a:t> </a:t>
            </a:r>
            <a:r>
              <a:rPr lang="en-US" b="1" dirty="0" err="1">
                <a:solidFill>
                  <a:srgbClr val="000000"/>
                </a:solidFill>
                <a:latin typeface="+mj-lt"/>
              </a:rPr>
              <a:t>fazu</a:t>
            </a:r>
            <a:r>
              <a:rPr lang="en-US" b="1" dirty="0">
                <a:solidFill>
                  <a:srgbClr val="000000"/>
                </a:solidFill>
                <a:latin typeface="+mj-lt"/>
              </a:rPr>
              <a:t> </a:t>
            </a:r>
            <a:r>
              <a:rPr lang="en-US" b="1" dirty="0" err="1">
                <a:solidFill>
                  <a:srgbClr val="000000"/>
                </a:solidFill>
                <a:latin typeface="+mj-lt"/>
              </a:rPr>
              <a:t>postupka</a:t>
            </a:r>
            <a:r>
              <a:rPr lang="en-US" b="1" dirty="0">
                <a:solidFill>
                  <a:srgbClr val="000000"/>
                </a:solidFill>
                <a:latin typeface="+mj-lt"/>
              </a:rPr>
              <a:t> </a:t>
            </a:r>
            <a:r>
              <a:rPr lang="en-US" b="1" dirty="0" err="1">
                <a:solidFill>
                  <a:srgbClr val="000000"/>
                </a:solidFill>
                <a:latin typeface="+mj-lt"/>
              </a:rPr>
              <a:t>dodjele</a:t>
            </a:r>
            <a:r>
              <a:rPr lang="en-US" b="1" dirty="0">
                <a:solidFill>
                  <a:srgbClr val="000000"/>
                </a:solidFill>
                <a:latin typeface="+mj-lt"/>
              </a:rPr>
              <a:t> </a:t>
            </a:r>
            <a:r>
              <a:rPr lang="en-US" b="1" dirty="0" err="1">
                <a:solidFill>
                  <a:srgbClr val="000000"/>
                </a:solidFill>
                <a:latin typeface="+mj-lt"/>
              </a:rPr>
              <a:t>bespovratnih</a:t>
            </a:r>
            <a:r>
              <a:rPr lang="en-US" b="1" dirty="0">
                <a:solidFill>
                  <a:srgbClr val="000000"/>
                </a:solidFill>
                <a:latin typeface="+mj-lt"/>
              </a:rPr>
              <a:t> </a:t>
            </a:r>
            <a:r>
              <a:rPr lang="en-US" b="1" dirty="0" err="1">
                <a:solidFill>
                  <a:srgbClr val="000000"/>
                </a:solidFill>
                <a:latin typeface="+mj-lt"/>
              </a:rPr>
              <a:t>sredstava</a:t>
            </a:r>
            <a:r>
              <a:rPr lang="en-US" b="1" dirty="0">
                <a:solidFill>
                  <a:srgbClr val="000000"/>
                </a:solidFill>
                <a:latin typeface="+mj-lt"/>
              </a:rPr>
              <a:t>:</a:t>
            </a:r>
          </a:p>
        </p:txBody>
      </p:sp>
      <p:sp>
        <p:nvSpPr>
          <p:cNvPr id="4" name="TextBox 3"/>
          <p:cNvSpPr txBox="1"/>
          <p:nvPr/>
        </p:nvSpPr>
        <p:spPr>
          <a:xfrm>
            <a:off x="683774" y="421336"/>
            <a:ext cx="10716865"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POSTUPAK DODJELE</a:t>
            </a:r>
          </a:p>
        </p:txBody>
      </p:sp>
      <p:graphicFrame>
        <p:nvGraphicFramePr>
          <p:cNvPr id="9" name="Content Placeholder 3">
            <a:extLst>
              <a:ext uri="{FF2B5EF4-FFF2-40B4-BE49-F238E27FC236}">
                <a16:creationId xmlns:a16="http://schemas.microsoft.com/office/drawing/2014/main" id="{1BFF9423-3BBC-437F-B38B-E21634D7CA73}"/>
              </a:ext>
            </a:extLst>
          </p:cNvPr>
          <p:cNvGraphicFramePr>
            <a:graphicFrameLocks/>
          </p:cNvGraphicFramePr>
          <p:nvPr>
            <p:extLst>
              <p:ext uri="{D42A27DB-BD31-4B8C-83A1-F6EECF244321}">
                <p14:modId xmlns:p14="http://schemas.microsoft.com/office/powerpoint/2010/main" val="1683989108"/>
              </p:ext>
            </p:extLst>
          </p:nvPr>
        </p:nvGraphicFramePr>
        <p:xfrm>
          <a:off x="683774" y="3135177"/>
          <a:ext cx="10716865" cy="2335356"/>
        </p:xfrm>
        <a:graphic>
          <a:graphicData uri="http://schemas.openxmlformats.org/drawingml/2006/table">
            <a:tbl>
              <a:tblPr firstRow="1" firstCol="1" bandRow="1">
                <a:tableStyleId>{F5AB1C69-6EDB-4FF4-983F-18BD219EF322}</a:tableStyleId>
              </a:tblPr>
              <a:tblGrid>
                <a:gridCol w="6072869">
                  <a:extLst>
                    <a:ext uri="{9D8B030D-6E8A-4147-A177-3AD203B41FA5}">
                      <a16:colId xmlns:a16="http://schemas.microsoft.com/office/drawing/2014/main" val="1093283415"/>
                    </a:ext>
                  </a:extLst>
                </a:gridCol>
                <a:gridCol w="2469796">
                  <a:extLst>
                    <a:ext uri="{9D8B030D-6E8A-4147-A177-3AD203B41FA5}">
                      <a16:colId xmlns:a16="http://schemas.microsoft.com/office/drawing/2014/main" val="1050908162"/>
                    </a:ext>
                  </a:extLst>
                </a:gridCol>
                <a:gridCol w="2174200">
                  <a:extLst>
                    <a:ext uri="{9D8B030D-6E8A-4147-A177-3AD203B41FA5}">
                      <a16:colId xmlns:a16="http://schemas.microsoft.com/office/drawing/2014/main" val="3945626524"/>
                    </a:ext>
                  </a:extLst>
                </a:gridCol>
              </a:tblGrid>
              <a:tr h="306390">
                <a:tc>
                  <a:txBody>
                    <a:bodyPr/>
                    <a:lstStyle/>
                    <a:p>
                      <a:pPr marL="0" marR="0" algn="l">
                        <a:lnSpc>
                          <a:spcPct val="115000"/>
                        </a:lnSpc>
                        <a:spcBef>
                          <a:spcPts val="0"/>
                        </a:spcBef>
                        <a:spcAft>
                          <a:spcPts val="0"/>
                        </a:spcAft>
                      </a:pPr>
                      <a:r>
                        <a:rPr lang="hr-HR" sz="1600">
                          <a:solidFill>
                            <a:schemeClr val="tx1"/>
                          </a:solidFill>
                          <a:effectLst/>
                          <a:latin typeface="+mj-lt"/>
                        </a:rPr>
                        <a:t>Kriteriji odabira </a:t>
                      </a:r>
                      <a:endParaRPr lang="en-US" sz="1600">
                        <a:solidFill>
                          <a:schemeClr val="tx1"/>
                        </a:solidFill>
                        <a:effectLst/>
                        <a:latin typeface="+mj-lt"/>
                        <a:ea typeface="MS Gothic" panose="020B0609070205080204" pitchFamily="49" charset="-128"/>
                        <a:cs typeface="Tahoma" panose="020B0604030504040204" pitchFamily="34" charset="0"/>
                      </a:endParaRPr>
                    </a:p>
                  </a:txBody>
                  <a:tcPr marL="74055" marR="74055" marT="0" marB="0" anchor="ctr">
                    <a:solidFill>
                      <a:schemeClr val="accent5">
                        <a:lumMod val="40000"/>
                        <a:lumOff val="60000"/>
                      </a:schemeClr>
                    </a:solidFill>
                  </a:tcPr>
                </a:tc>
                <a:tc>
                  <a:txBody>
                    <a:bodyPr/>
                    <a:lstStyle/>
                    <a:p>
                      <a:pPr marL="0" marR="0" algn="ctr">
                        <a:lnSpc>
                          <a:spcPct val="115000"/>
                        </a:lnSpc>
                        <a:spcBef>
                          <a:spcPts val="0"/>
                        </a:spcBef>
                        <a:spcAft>
                          <a:spcPts val="0"/>
                        </a:spcAft>
                      </a:pPr>
                      <a:r>
                        <a:rPr lang="hr-HR" sz="1600">
                          <a:solidFill>
                            <a:schemeClr val="tx1"/>
                          </a:solidFill>
                          <a:effectLst/>
                          <a:latin typeface="+mj-lt"/>
                        </a:rPr>
                        <a:t>Mogući broj bodova</a:t>
                      </a:r>
                      <a:endParaRPr lang="en-US" sz="1600">
                        <a:solidFill>
                          <a:schemeClr val="tx1"/>
                        </a:solidFill>
                        <a:effectLst/>
                        <a:latin typeface="+mj-lt"/>
                        <a:ea typeface="MS Gothic" panose="020B0609070205080204" pitchFamily="49" charset="-128"/>
                        <a:cs typeface="Tahoma" panose="020B0604030504040204" pitchFamily="34" charset="0"/>
                      </a:endParaRPr>
                    </a:p>
                  </a:txBody>
                  <a:tcPr marL="74055" marR="74055" marT="0" marB="0" anchor="ctr">
                    <a:solidFill>
                      <a:schemeClr val="accent5">
                        <a:lumMod val="40000"/>
                        <a:lumOff val="60000"/>
                      </a:schemeClr>
                    </a:solidFill>
                  </a:tcPr>
                </a:tc>
                <a:tc>
                  <a:txBody>
                    <a:bodyPr/>
                    <a:lstStyle/>
                    <a:p>
                      <a:pPr marL="0" marR="0" algn="ctr">
                        <a:lnSpc>
                          <a:spcPct val="115000"/>
                        </a:lnSpc>
                        <a:spcBef>
                          <a:spcPts val="0"/>
                        </a:spcBef>
                        <a:spcAft>
                          <a:spcPts val="0"/>
                        </a:spcAft>
                      </a:pPr>
                      <a:r>
                        <a:rPr lang="hr-HR" sz="1600">
                          <a:solidFill>
                            <a:schemeClr val="tx1"/>
                          </a:solidFill>
                          <a:effectLst/>
                          <a:latin typeface="+mj-lt"/>
                        </a:rPr>
                        <a:t>Minimalni broj bodova</a:t>
                      </a:r>
                      <a:endParaRPr lang="en-US" sz="1600">
                        <a:solidFill>
                          <a:schemeClr val="tx1"/>
                        </a:solidFill>
                        <a:effectLst/>
                        <a:latin typeface="+mj-lt"/>
                        <a:ea typeface="MS Gothic" panose="020B0609070205080204" pitchFamily="49" charset="-128"/>
                        <a:cs typeface="Tahoma" panose="020B0604030504040204" pitchFamily="34" charset="0"/>
                      </a:endParaRPr>
                    </a:p>
                  </a:txBody>
                  <a:tcPr marL="74055" marR="74055" marT="0" marB="0" anchor="ctr">
                    <a:solidFill>
                      <a:schemeClr val="accent5">
                        <a:lumMod val="40000"/>
                        <a:lumOff val="60000"/>
                      </a:schemeClr>
                    </a:solidFill>
                  </a:tcPr>
                </a:tc>
                <a:extLst>
                  <a:ext uri="{0D108BD9-81ED-4DB2-BD59-A6C34878D82A}">
                    <a16:rowId xmlns:a16="http://schemas.microsoft.com/office/drawing/2014/main" val="1255621652"/>
                  </a:ext>
                </a:extLst>
              </a:tr>
              <a:tr h="306390">
                <a:tc>
                  <a:txBody>
                    <a:bodyPr/>
                    <a:lstStyle/>
                    <a:p>
                      <a:pPr marL="342900" marR="0" lvl="0" indent="-342900" algn="l">
                        <a:lnSpc>
                          <a:spcPct val="115000"/>
                        </a:lnSpc>
                        <a:spcBef>
                          <a:spcPts val="0"/>
                        </a:spcBef>
                        <a:spcAft>
                          <a:spcPts val="0"/>
                        </a:spcAft>
                        <a:buFont typeface="+mj-lt"/>
                        <a:buAutoNum type="arabicPeriod"/>
                        <a:tabLst>
                          <a:tab pos="2743200" algn="ctr"/>
                          <a:tab pos="5486400" algn="r"/>
                        </a:tabLst>
                      </a:pPr>
                      <a:r>
                        <a:rPr lang="hr-HR" sz="1600" b="0">
                          <a:solidFill>
                            <a:schemeClr val="tx1"/>
                          </a:solidFill>
                          <a:effectLst/>
                          <a:latin typeface="+mj-lt"/>
                        </a:rPr>
                        <a:t>Vrijednost za novac koju projekt nudi</a:t>
                      </a:r>
                      <a:endParaRPr lang="en-US" sz="1600" b="0">
                        <a:solidFill>
                          <a:schemeClr val="tx1"/>
                        </a:solidFill>
                        <a:effectLst/>
                        <a:latin typeface="+mj-lt"/>
                        <a:ea typeface="Times New Roman" panose="02020603050405020304" pitchFamily="18" charset="0"/>
                        <a:cs typeface="Times New Roman" panose="02020603050405020304" pitchFamily="18" charset="0"/>
                      </a:endParaRPr>
                    </a:p>
                  </a:txBody>
                  <a:tcPr marL="74055" marR="74055" marT="0" marB="0" anchor="ctr">
                    <a:solidFill>
                      <a:schemeClr val="accent5">
                        <a:lumMod val="40000"/>
                        <a:lumOff val="60000"/>
                      </a:schemeClr>
                    </a:solidFill>
                  </a:tcPr>
                </a:tc>
                <a:tc>
                  <a:txBody>
                    <a:bodyPr/>
                    <a:lstStyle/>
                    <a:p>
                      <a:pPr marL="0" marR="0" algn="ctr">
                        <a:lnSpc>
                          <a:spcPct val="115000"/>
                        </a:lnSpc>
                        <a:spcBef>
                          <a:spcPts val="0"/>
                        </a:spcBef>
                        <a:spcAft>
                          <a:spcPts val="0"/>
                        </a:spcAft>
                      </a:pPr>
                      <a:r>
                        <a:rPr lang="en-US" sz="1600" b="0">
                          <a:solidFill>
                            <a:schemeClr val="tx1"/>
                          </a:solidFill>
                          <a:effectLst/>
                          <a:latin typeface="+mj-lt"/>
                          <a:ea typeface="+mn-ea"/>
                          <a:cs typeface="+mn-cs"/>
                        </a:rPr>
                        <a:t>15</a:t>
                      </a:r>
                      <a:endParaRPr lang="en-US" sz="1600" b="0">
                        <a:solidFill>
                          <a:schemeClr val="tx1"/>
                        </a:solidFill>
                        <a:effectLst/>
                        <a:latin typeface="+mj-lt"/>
                        <a:ea typeface="MS Gothic" panose="020B0609070205080204" pitchFamily="49" charset="-128"/>
                        <a:cs typeface="Tahoma" panose="020B0604030504040204" pitchFamily="34" charset="0"/>
                      </a:endParaRPr>
                    </a:p>
                  </a:txBody>
                  <a:tcPr marL="74055" marR="74055" marT="0" marB="0" anchor="ctr">
                    <a:solidFill>
                      <a:schemeClr val="accent5">
                        <a:lumMod val="40000"/>
                        <a:lumOff val="60000"/>
                      </a:schemeClr>
                    </a:solidFill>
                  </a:tcPr>
                </a:tc>
                <a:tc>
                  <a:txBody>
                    <a:bodyPr/>
                    <a:lstStyle/>
                    <a:p>
                      <a:pPr marL="0" marR="0" algn="ctr">
                        <a:lnSpc>
                          <a:spcPct val="115000"/>
                        </a:lnSpc>
                        <a:spcBef>
                          <a:spcPts val="0"/>
                        </a:spcBef>
                        <a:spcAft>
                          <a:spcPts val="0"/>
                        </a:spcAft>
                      </a:pPr>
                      <a:r>
                        <a:rPr lang="en-GB" sz="1600" b="0">
                          <a:solidFill>
                            <a:schemeClr val="tx1"/>
                          </a:solidFill>
                          <a:effectLst/>
                          <a:latin typeface="+mj-lt"/>
                        </a:rPr>
                        <a:t>10</a:t>
                      </a:r>
                      <a:endParaRPr lang="en-US" sz="1600" b="0">
                        <a:solidFill>
                          <a:schemeClr val="tx1"/>
                        </a:solidFill>
                        <a:effectLst/>
                        <a:latin typeface="+mj-lt"/>
                        <a:ea typeface="MS Gothic" panose="020B0609070205080204" pitchFamily="49" charset="-128"/>
                        <a:cs typeface="Tahoma" panose="020B0604030504040204" pitchFamily="34" charset="0"/>
                      </a:endParaRPr>
                    </a:p>
                  </a:txBody>
                  <a:tcPr marL="74055" marR="74055" marT="0" marB="0" anchor="ctr">
                    <a:solidFill>
                      <a:schemeClr val="accent5">
                        <a:lumMod val="40000"/>
                        <a:lumOff val="60000"/>
                      </a:schemeClr>
                    </a:solidFill>
                  </a:tcPr>
                </a:tc>
                <a:extLst>
                  <a:ext uri="{0D108BD9-81ED-4DB2-BD59-A6C34878D82A}">
                    <a16:rowId xmlns:a16="http://schemas.microsoft.com/office/drawing/2014/main" val="2647970138"/>
                  </a:ext>
                </a:extLst>
              </a:tr>
              <a:tr h="306390">
                <a:tc>
                  <a:txBody>
                    <a:bodyPr/>
                    <a:lstStyle/>
                    <a:p>
                      <a:pPr marL="0" marR="0" lvl="0" indent="0" algn="l">
                        <a:lnSpc>
                          <a:spcPct val="115000"/>
                        </a:lnSpc>
                        <a:spcBef>
                          <a:spcPts val="0"/>
                        </a:spcBef>
                        <a:spcAft>
                          <a:spcPts val="0"/>
                        </a:spcAft>
                        <a:buFont typeface="+mj-lt"/>
                        <a:buNone/>
                        <a:tabLst>
                          <a:tab pos="2743200" algn="ctr"/>
                          <a:tab pos="5486400" algn="r"/>
                        </a:tabLst>
                      </a:pPr>
                      <a:r>
                        <a:rPr lang="hr-HR" sz="1600" b="0">
                          <a:solidFill>
                            <a:schemeClr val="tx1"/>
                          </a:solidFill>
                          <a:effectLst/>
                          <a:latin typeface="+mj-lt"/>
                        </a:rPr>
                        <a:t>2.     </a:t>
                      </a:r>
                      <a:r>
                        <a:rPr lang="en-GB" sz="1600" b="0" err="1">
                          <a:solidFill>
                            <a:schemeClr val="tx1"/>
                          </a:solidFill>
                          <a:effectLst/>
                          <a:latin typeface="+mj-lt"/>
                        </a:rPr>
                        <a:t>Razina</a:t>
                      </a:r>
                      <a:r>
                        <a:rPr lang="en-GB" sz="1600" b="0">
                          <a:solidFill>
                            <a:schemeClr val="tx1"/>
                          </a:solidFill>
                          <a:effectLst/>
                          <a:latin typeface="+mj-lt"/>
                        </a:rPr>
                        <a:t> </a:t>
                      </a:r>
                      <a:r>
                        <a:rPr lang="en-GB" sz="1600" b="0" err="1">
                          <a:solidFill>
                            <a:schemeClr val="tx1"/>
                          </a:solidFill>
                          <a:effectLst/>
                          <a:latin typeface="+mj-lt"/>
                        </a:rPr>
                        <a:t>inovativnosti</a:t>
                      </a:r>
                      <a:endParaRPr lang="en-US" sz="1600" b="0">
                        <a:solidFill>
                          <a:schemeClr val="tx1"/>
                        </a:solidFill>
                        <a:effectLst/>
                        <a:latin typeface="+mj-lt"/>
                        <a:ea typeface="Times New Roman" panose="02020603050405020304" pitchFamily="18" charset="0"/>
                        <a:cs typeface="Times New Roman" panose="02020603050405020304" pitchFamily="18" charset="0"/>
                      </a:endParaRPr>
                    </a:p>
                  </a:txBody>
                  <a:tcPr marL="74055" marR="74055" marT="0" marB="0" anchor="ctr">
                    <a:solidFill>
                      <a:schemeClr val="accent5">
                        <a:lumMod val="40000"/>
                        <a:lumOff val="60000"/>
                      </a:schemeClr>
                    </a:solidFill>
                  </a:tcPr>
                </a:tc>
                <a:tc>
                  <a:txBody>
                    <a:bodyPr/>
                    <a:lstStyle/>
                    <a:p>
                      <a:pPr marL="0" marR="0" algn="ctr">
                        <a:lnSpc>
                          <a:spcPct val="115000"/>
                        </a:lnSpc>
                        <a:spcBef>
                          <a:spcPts val="0"/>
                        </a:spcBef>
                        <a:spcAft>
                          <a:spcPts val="0"/>
                        </a:spcAft>
                      </a:pPr>
                      <a:r>
                        <a:rPr lang="en-GB" sz="1600" b="0">
                          <a:solidFill>
                            <a:schemeClr val="tx1"/>
                          </a:solidFill>
                          <a:effectLst/>
                          <a:latin typeface="+mj-lt"/>
                        </a:rPr>
                        <a:t>15</a:t>
                      </a:r>
                      <a:endParaRPr lang="en-US" sz="1600" b="0">
                        <a:solidFill>
                          <a:schemeClr val="tx1"/>
                        </a:solidFill>
                        <a:effectLst/>
                        <a:latin typeface="+mj-lt"/>
                        <a:ea typeface="MS Gothic" panose="020B0609070205080204" pitchFamily="49" charset="-128"/>
                        <a:cs typeface="Tahoma" panose="020B0604030504040204" pitchFamily="34" charset="0"/>
                      </a:endParaRPr>
                    </a:p>
                  </a:txBody>
                  <a:tcPr marL="74055" marR="74055" marT="0" marB="0" anchor="ctr">
                    <a:solidFill>
                      <a:schemeClr val="accent5">
                        <a:lumMod val="40000"/>
                        <a:lumOff val="60000"/>
                      </a:schemeClr>
                    </a:solidFill>
                  </a:tcPr>
                </a:tc>
                <a:tc>
                  <a:txBody>
                    <a:bodyPr/>
                    <a:lstStyle/>
                    <a:p>
                      <a:pPr marL="0" marR="0" algn="ctr">
                        <a:lnSpc>
                          <a:spcPct val="115000"/>
                        </a:lnSpc>
                        <a:spcBef>
                          <a:spcPts val="0"/>
                        </a:spcBef>
                        <a:spcAft>
                          <a:spcPts val="0"/>
                        </a:spcAft>
                      </a:pPr>
                      <a:r>
                        <a:rPr lang="en-GB" sz="1600" b="0">
                          <a:solidFill>
                            <a:schemeClr val="tx1"/>
                          </a:solidFill>
                          <a:effectLst/>
                          <a:latin typeface="+mj-lt"/>
                          <a:ea typeface="+mn-ea"/>
                          <a:cs typeface="+mn-cs"/>
                        </a:rPr>
                        <a:t>10</a:t>
                      </a:r>
                      <a:endParaRPr lang="en-US" sz="1600" b="0">
                        <a:solidFill>
                          <a:schemeClr val="tx1"/>
                        </a:solidFill>
                        <a:effectLst/>
                        <a:latin typeface="+mj-lt"/>
                        <a:ea typeface="MS Gothic" panose="020B0609070205080204" pitchFamily="49" charset="-128"/>
                        <a:cs typeface="Tahoma" panose="020B0604030504040204" pitchFamily="34" charset="0"/>
                      </a:endParaRPr>
                    </a:p>
                  </a:txBody>
                  <a:tcPr marL="74055" marR="74055" marT="0" marB="0" anchor="ctr">
                    <a:solidFill>
                      <a:schemeClr val="accent5">
                        <a:lumMod val="40000"/>
                        <a:lumOff val="60000"/>
                      </a:schemeClr>
                    </a:solidFill>
                  </a:tcPr>
                </a:tc>
                <a:extLst>
                  <a:ext uri="{0D108BD9-81ED-4DB2-BD59-A6C34878D82A}">
                    <a16:rowId xmlns:a16="http://schemas.microsoft.com/office/drawing/2014/main" val="3453027828"/>
                  </a:ext>
                </a:extLst>
              </a:tr>
              <a:tr h="307679">
                <a:tc>
                  <a:txBody>
                    <a:bodyPr/>
                    <a:lstStyle/>
                    <a:p>
                      <a:pPr marL="0" marR="0" lvl="0" indent="0" algn="l" defTabSz="457200" rtl="0" eaLnBrk="1" fontAlgn="auto" latinLnBrk="0" hangingPunct="1">
                        <a:lnSpc>
                          <a:spcPct val="115000"/>
                        </a:lnSpc>
                        <a:spcBef>
                          <a:spcPts val="0"/>
                        </a:spcBef>
                        <a:spcAft>
                          <a:spcPts val="0"/>
                        </a:spcAft>
                        <a:buClrTx/>
                        <a:buSzTx/>
                        <a:buFont typeface="+mj-lt"/>
                        <a:buNone/>
                        <a:tabLst>
                          <a:tab pos="2743200" algn="ctr"/>
                          <a:tab pos="5486400" algn="r"/>
                        </a:tabLst>
                        <a:defRPr/>
                      </a:pPr>
                      <a:r>
                        <a:rPr lang="hr-HR" sz="1600" b="0">
                          <a:solidFill>
                            <a:schemeClr val="tx1"/>
                          </a:solidFill>
                          <a:effectLst/>
                          <a:latin typeface="+mj-lt"/>
                        </a:rPr>
                        <a:t>3.     </a:t>
                      </a:r>
                      <a:r>
                        <a:rPr lang="en-GB" sz="1600" b="0" err="1">
                          <a:solidFill>
                            <a:schemeClr val="tx1"/>
                          </a:solidFill>
                          <a:effectLst/>
                          <a:latin typeface="+mj-lt"/>
                        </a:rPr>
                        <a:t>Dizajn</a:t>
                      </a:r>
                      <a:r>
                        <a:rPr lang="en-GB" sz="1600" b="0">
                          <a:solidFill>
                            <a:schemeClr val="tx1"/>
                          </a:solidFill>
                          <a:effectLst/>
                          <a:latin typeface="+mj-lt"/>
                        </a:rPr>
                        <a:t> </a:t>
                      </a:r>
                      <a:r>
                        <a:rPr lang="en-GB" sz="1600" b="0" err="1">
                          <a:solidFill>
                            <a:schemeClr val="tx1"/>
                          </a:solidFill>
                          <a:effectLst/>
                          <a:latin typeface="+mj-lt"/>
                        </a:rPr>
                        <a:t>i</a:t>
                      </a:r>
                      <a:r>
                        <a:rPr lang="en-GB" sz="1600" b="0">
                          <a:solidFill>
                            <a:schemeClr val="tx1"/>
                          </a:solidFill>
                          <a:effectLst/>
                          <a:latin typeface="+mj-lt"/>
                        </a:rPr>
                        <a:t> </a:t>
                      </a:r>
                      <a:r>
                        <a:rPr lang="en-GB" sz="1600" b="0" err="1">
                          <a:solidFill>
                            <a:schemeClr val="tx1"/>
                          </a:solidFill>
                          <a:effectLst/>
                          <a:latin typeface="+mj-lt"/>
                        </a:rPr>
                        <a:t>zrelost</a:t>
                      </a:r>
                      <a:r>
                        <a:rPr lang="en-GB" sz="1600" b="0">
                          <a:solidFill>
                            <a:schemeClr val="tx1"/>
                          </a:solidFill>
                          <a:effectLst/>
                          <a:latin typeface="+mj-lt"/>
                        </a:rPr>
                        <a:t> </a:t>
                      </a:r>
                      <a:r>
                        <a:rPr lang="en-GB" sz="1600" b="0" err="1">
                          <a:solidFill>
                            <a:schemeClr val="tx1"/>
                          </a:solidFill>
                          <a:effectLst/>
                          <a:latin typeface="+mj-lt"/>
                        </a:rPr>
                        <a:t>projekta</a:t>
                      </a:r>
                      <a:endParaRPr lang="en-US" sz="1600" b="0">
                        <a:solidFill>
                          <a:schemeClr val="tx1"/>
                        </a:solidFill>
                        <a:effectLst/>
                        <a:latin typeface="+mj-lt"/>
                        <a:ea typeface="Times New Roman" panose="02020603050405020304" pitchFamily="18" charset="0"/>
                        <a:cs typeface="Times New Roman" panose="02020603050405020304" pitchFamily="18" charset="0"/>
                      </a:endParaRPr>
                    </a:p>
                  </a:txBody>
                  <a:tcPr marL="74055" marR="74055" marT="0" marB="0" anchor="ctr">
                    <a:solidFill>
                      <a:schemeClr val="accent5">
                        <a:lumMod val="40000"/>
                        <a:lumOff val="60000"/>
                      </a:schemeClr>
                    </a:solidFill>
                  </a:tcPr>
                </a:tc>
                <a:tc>
                  <a:txBody>
                    <a:bodyPr/>
                    <a:lstStyle/>
                    <a:p>
                      <a:pPr marL="0" marR="0" algn="ctr">
                        <a:lnSpc>
                          <a:spcPct val="115000"/>
                        </a:lnSpc>
                        <a:spcBef>
                          <a:spcPts val="0"/>
                        </a:spcBef>
                        <a:spcAft>
                          <a:spcPts val="0"/>
                        </a:spcAft>
                      </a:pPr>
                      <a:r>
                        <a:rPr lang="en-GB" sz="1600" b="0">
                          <a:solidFill>
                            <a:schemeClr val="tx1"/>
                          </a:solidFill>
                          <a:effectLst/>
                          <a:latin typeface="+mj-lt"/>
                        </a:rPr>
                        <a:t>13</a:t>
                      </a:r>
                      <a:endParaRPr lang="en-US" sz="1600" b="0">
                        <a:solidFill>
                          <a:schemeClr val="tx1"/>
                        </a:solidFill>
                        <a:effectLst/>
                        <a:latin typeface="+mj-lt"/>
                        <a:ea typeface="MS Gothic" panose="020B0609070205080204" pitchFamily="49" charset="-128"/>
                        <a:cs typeface="Tahoma" panose="020B0604030504040204" pitchFamily="34" charset="0"/>
                      </a:endParaRPr>
                    </a:p>
                  </a:txBody>
                  <a:tcPr marL="74055" marR="74055" marT="0" marB="0" anchor="ctr">
                    <a:solidFill>
                      <a:schemeClr val="accent5">
                        <a:lumMod val="40000"/>
                        <a:lumOff val="60000"/>
                      </a:schemeClr>
                    </a:solidFill>
                  </a:tcPr>
                </a:tc>
                <a:tc>
                  <a:txBody>
                    <a:bodyPr/>
                    <a:lstStyle/>
                    <a:p>
                      <a:pPr marL="0" marR="0" algn="ctr">
                        <a:lnSpc>
                          <a:spcPct val="115000"/>
                        </a:lnSpc>
                        <a:spcBef>
                          <a:spcPts val="0"/>
                        </a:spcBef>
                        <a:spcAft>
                          <a:spcPts val="0"/>
                        </a:spcAft>
                      </a:pPr>
                      <a:r>
                        <a:rPr lang="en-GB" sz="1600" b="0">
                          <a:solidFill>
                            <a:schemeClr val="tx1"/>
                          </a:solidFill>
                          <a:effectLst/>
                          <a:latin typeface="+mj-lt"/>
                        </a:rPr>
                        <a:t>7</a:t>
                      </a:r>
                      <a:endParaRPr lang="en-US" sz="1600" b="0">
                        <a:solidFill>
                          <a:schemeClr val="tx1"/>
                        </a:solidFill>
                        <a:effectLst/>
                        <a:latin typeface="+mj-lt"/>
                        <a:ea typeface="MS Gothic" panose="020B0609070205080204" pitchFamily="49" charset="-128"/>
                        <a:cs typeface="Tahoma" panose="020B0604030504040204" pitchFamily="34" charset="0"/>
                      </a:endParaRPr>
                    </a:p>
                  </a:txBody>
                  <a:tcPr marL="74055" marR="74055" marT="0" marB="0" anchor="ctr">
                    <a:solidFill>
                      <a:schemeClr val="accent5">
                        <a:lumMod val="40000"/>
                        <a:lumOff val="60000"/>
                      </a:schemeClr>
                    </a:solidFill>
                  </a:tcPr>
                </a:tc>
                <a:extLst>
                  <a:ext uri="{0D108BD9-81ED-4DB2-BD59-A6C34878D82A}">
                    <a16:rowId xmlns:a16="http://schemas.microsoft.com/office/drawing/2014/main" val="244217575"/>
                  </a:ext>
                </a:extLst>
              </a:tr>
              <a:tr h="311194">
                <a:tc>
                  <a:txBody>
                    <a:bodyPr/>
                    <a:lstStyle/>
                    <a:p>
                      <a:pPr marL="0" marR="0" lvl="0" indent="0" algn="l">
                        <a:lnSpc>
                          <a:spcPct val="115000"/>
                        </a:lnSpc>
                        <a:spcBef>
                          <a:spcPts val="0"/>
                        </a:spcBef>
                        <a:spcAft>
                          <a:spcPts val="0"/>
                        </a:spcAft>
                        <a:buFont typeface="+mj-lt"/>
                        <a:buNone/>
                        <a:tabLst>
                          <a:tab pos="2743200" algn="ctr"/>
                          <a:tab pos="5486400" algn="r"/>
                        </a:tabLst>
                      </a:pPr>
                      <a:r>
                        <a:rPr lang="hr-HR" sz="1600" b="0">
                          <a:solidFill>
                            <a:schemeClr val="tx1"/>
                          </a:solidFill>
                          <a:effectLst/>
                          <a:latin typeface="+mj-lt"/>
                        </a:rPr>
                        <a:t>4.     </a:t>
                      </a:r>
                      <a:r>
                        <a:rPr lang="en-GB" sz="1600" b="0">
                          <a:solidFill>
                            <a:schemeClr val="tx1"/>
                          </a:solidFill>
                          <a:effectLst/>
                          <a:latin typeface="+mj-lt"/>
                        </a:rPr>
                        <a:t>Provedbeni kapaciteti </a:t>
                      </a:r>
                      <a:r>
                        <a:rPr lang="en-GB" sz="1600" b="0" err="1">
                          <a:solidFill>
                            <a:schemeClr val="tx1"/>
                          </a:solidFill>
                          <a:effectLst/>
                          <a:latin typeface="+mj-lt"/>
                        </a:rPr>
                        <a:t>prijavitelja</a:t>
                      </a:r>
                      <a:endParaRPr lang="en-US" sz="1600" b="0">
                        <a:solidFill>
                          <a:schemeClr val="tx1"/>
                        </a:solidFill>
                        <a:effectLst/>
                        <a:latin typeface="+mj-lt"/>
                        <a:ea typeface="Times New Roman" panose="02020603050405020304" pitchFamily="18" charset="0"/>
                        <a:cs typeface="Times New Roman" panose="02020603050405020304" pitchFamily="18" charset="0"/>
                      </a:endParaRPr>
                    </a:p>
                  </a:txBody>
                  <a:tcPr marL="74055" marR="74055" marT="0" marB="0" anchor="ctr">
                    <a:solidFill>
                      <a:schemeClr val="accent5">
                        <a:lumMod val="40000"/>
                        <a:lumOff val="60000"/>
                      </a:schemeClr>
                    </a:solidFill>
                  </a:tcPr>
                </a:tc>
                <a:tc>
                  <a:txBody>
                    <a:bodyPr/>
                    <a:lstStyle/>
                    <a:p>
                      <a:pPr marL="0" marR="0" algn="ctr">
                        <a:lnSpc>
                          <a:spcPct val="115000"/>
                        </a:lnSpc>
                        <a:spcBef>
                          <a:spcPts val="0"/>
                        </a:spcBef>
                        <a:spcAft>
                          <a:spcPts val="0"/>
                        </a:spcAft>
                      </a:pPr>
                      <a:r>
                        <a:rPr lang="en-GB" sz="1600" b="0">
                          <a:solidFill>
                            <a:schemeClr val="tx1"/>
                          </a:solidFill>
                          <a:effectLst/>
                          <a:latin typeface="+mj-lt"/>
                        </a:rPr>
                        <a:t>6</a:t>
                      </a:r>
                      <a:endParaRPr lang="en-US" sz="1600" b="0">
                        <a:solidFill>
                          <a:schemeClr val="tx1"/>
                        </a:solidFill>
                        <a:effectLst/>
                        <a:latin typeface="+mj-lt"/>
                        <a:ea typeface="MS Gothic" panose="020B0609070205080204" pitchFamily="49" charset="-128"/>
                        <a:cs typeface="Tahoma" panose="020B0604030504040204" pitchFamily="34" charset="0"/>
                      </a:endParaRPr>
                    </a:p>
                  </a:txBody>
                  <a:tcPr marL="74055" marR="74055" marT="0" marB="0" anchor="ctr">
                    <a:solidFill>
                      <a:schemeClr val="accent5">
                        <a:lumMod val="40000"/>
                        <a:lumOff val="60000"/>
                      </a:schemeClr>
                    </a:solidFill>
                  </a:tcPr>
                </a:tc>
                <a:tc>
                  <a:txBody>
                    <a:bodyPr/>
                    <a:lstStyle/>
                    <a:p>
                      <a:pPr marL="0" marR="0" algn="ctr">
                        <a:lnSpc>
                          <a:spcPct val="115000"/>
                        </a:lnSpc>
                        <a:spcBef>
                          <a:spcPts val="0"/>
                        </a:spcBef>
                        <a:spcAft>
                          <a:spcPts val="0"/>
                        </a:spcAft>
                      </a:pPr>
                      <a:r>
                        <a:rPr lang="en-GB" sz="1600" b="0">
                          <a:solidFill>
                            <a:schemeClr val="tx1"/>
                          </a:solidFill>
                          <a:effectLst/>
                          <a:latin typeface="+mj-lt"/>
                        </a:rPr>
                        <a:t>3</a:t>
                      </a:r>
                      <a:endParaRPr lang="en-US" sz="1600" b="0">
                        <a:solidFill>
                          <a:schemeClr val="tx1"/>
                        </a:solidFill>
                        <a:effectLst/>
                        <a:latin typeface="+mj-lt"/>
                        <a:ea typeface="MS Gothic" panose="020B0609070205080204" pitchFamily="49" charset="-128"/>
                        <a:cs typeface="Tahoma" panose="020B0604030504040204" pitchFamily="34" charset="0"/>
                      </a:endParaRPr>
                    </a:p>
                  </a:txBody>
                  <a:tcPr marL="74055" marR="74055" marT="0" marB="0" anchor="ctr">
                    <a:solidFill>
                      <a:schemeClr val="accent5">
                        <a:lumMod val="40000"/>
                        <a:lumOff val="60000"/>
                      </a:schemeClr>
                    </a:solidFill>
                  </a:tcPr>
                </a:tc>
                <a:extLst>
                  <a:ext uri="{0D108BD9-81ED-4DB2-BD59-A6C34878D82A}">
                    <a16:rowId xmlns:a16="http://schemas.microsoft.com/office/drawing/2014/main" val="451494438"/>
                  </a:ext>
                </a:extLst>
              </a:tr>
              <a:tr h="306390">
                <a:tc>
                  <a:txBody>
                    <a:bodyPr/>
                    <a:lstStyle/>
                    <a:p>
                      <a:pPr marL="0" marR="0" lvl="0" indent="0" algn="l" defTabSz="457200" rtl="0" eaLnBrk="1" fontAlgn="auto" latinLnBrk="0" hangingPunct="1">
                        <a:lnSpc>
                          <a:spcPct val="115000"/>
                        </a:lnSpc>
                        <a:spcBef>
                          <a:spcPts val="0"/>
                        </a:spcBef>
                        <a:spcAft>
                          <a:spcPts val="0"/>
                        </a:spcAft>
                        <a:buClrTx/>
                        <a:buSzTx/>
                        <a:buFont typeface="+mj-lt"/>
                        <a:buNone/>
                        <a:tabLst>
                          <a:tab pos="2743200" algn="ctr"/>
                          <a:tab pos="5486400" algn="r"/>
                        </a:tabLst>
                        <a:defRPr/>
                      </a:pPr>
                      <a:r>
                        <a:rPr lang="hr-HR" sz="1600" b="0">
                          <a:solidFill>
                            <a:schemeClr val="tx1"/>
                          </a:solidFill>
                          <a:effectLst/>
                          <a:latin typeface="+mj-lt"/>
                        </a:rPr>
                        <a:t>5.     </a:t>
                      </a:r>
                      <a:r>
                        <a:rPr lang="en-GB" sz="1600" b="0" err="1">
                          <a:solidFill>
                            <a:schemeClr val="tx1"/>
                          </a:solidFill>
                          <a:effectLst/>
                          <a:latin typeface="+mj-lt"/>
                        </a:rPr>
                        <a:t>Održivost</a:t>
                      </a:r>
                      <a:r>
                        <a:rPr lang="en-GB" sz="1600" b="0">
                          <a:solidFill>
                            <a:schemeClr val="tx1"/>
                          </a:solidFill>
                          <a:effectLst/>
                          <a:latin typeface="+mj-lt"/>
                        </a:rPr>
                        <a:t> </a:t>
                      </a:r>
                      <a:r>
                        <a:rPr lang="en-GB" sz="1600" b="0" err="1">
                          <a:solidFill>
                            <a:schemeClr val="tx1"/>
                          </a:solidFill>
                          <a:effectLst/>
                          <a:latin typeface="+mj-lt"/>
                        </a:rPr>
                        <a:t>projekta</a:t>
                      </a:r>
                      <a:endParaRPr lang="en-US" sz="1600" b="0">
                        <a:solidFill>
                          <a:schemeClr val="tx1"/>
                        </a:solidFill>
                        <a:effectLst/>
                        <a:latin typeface="+mj-lt"/>
                        <a:ea typeface="Times New Roman" panose="02020603050405020304" pitchFamily="18" charset="0"/>
                        <a:cs typeface="Times New Roman" panose="02020603050405020304" pitchFamily="18" charset="0"/>
                      </a:endParaRPr>
                    </a:p>
                  </a:txBody>
                  <a:tcPr marL="74055" marR="74055" marT="0" marB="0" anchor="ctr">
                    <a:solidFill>
                      <a:schemeClr val="accent5">
                        <a:lumMod val="40000"/>
                        <a:lumOff val="60000"/>
                      </a:schemeClr>
                    </a:solidFill>
                  </a:tcPr>
                </a:tc>
                <a:tc>
                  <a:txBody>
                    <a:bodyPr/>
                    <a:lstStyle/>
                    <a:p>
                      <a:pPr marL="0" marR="0" algn="ctr">
                        <a:lnSpc>
                          <a:spcPct val="115000"/>
                        </a:lnSpc>
                        <a:spcBef>
                          <a:spcPts val="0"/>
                        </a:spcBef>
                        <a:spcAft>
                          <a:spcPts val="0"/>
                        </a:spcAft>
                      </a:pPr>
                      <a:r>
                        <a:rPr lang="en-GB" sz="1600" b="0">
                          <a:solidFill>
                            <a:schemeClr val="tx1"/>
                          </a:solidFill>
                          <a:effectLst/>
                          <a:latin typeface="+mj-lt"/>
                        </a:rPr>
                        <a:t>9</a:t>
                      </a:r>
                      <a:endParaRPr lang="en-US" sz="1600" b="0">
                        <a:solidFill>
                          <a:schemeClr val="tx1"/>
                        </a:solidFill>
                        <a:effectLst/>
                        <a:latin typeface="+mj-lt"/>
                        <a:ea typeface="MS Gothic" panose="020B0609070205080204" pitchFamily="49" charset="-128"/>
                        <a:cs typeface="Tahoma" panose="020B0604030504040204" pitchFamily="34" charset="0"/>
                      </a:endParaRPr>
                    </a:p>
                  </a:txBody>
                  <a:tcPr marL="74055" marR="74055" marT="0" marB="0" anchor="ctr">
                    <a:solidFill>
                      <a:schemeClr val="accent5">
                        <a:lumMod val="40000"/>
                        <a:lumOff val="60000"/>
                      </a:schemeClr>
                    </a:solidFill>
                  </a:tcPr>
                </a:tc>
                <a:tc>
                  <a:txBody>
                    <a:bodyPr/>
                    <a:lstStyle/>
                    <a:p>
                      <a:pPr marL="0" marR="0" algn="ctr">
                        <a:lnSpc>
                          <a:spcPct val="115000"/>
                        </a:lnSpc>
                        <a:spcBef>
                          <a:spcPts val="0"/>
                        </a:spcBef>
                        <a:spcAft>
                          <a:spcPts val="0"/>
                        </a:spcAft>
                      </a:pPr>
                      <a:r>
                        <a:rPr lang="en-GB" sz="1600" b="0">
                          <a:solidFill>
                            <a:schemeClr val="tx1"/>
                          </a:solidFill>
                          <a:effectLst/>
                          <a:latin typeface="+mj-lt"/>
                        </a:rPr>
                        <a:t>5</a:t>
                      </a:r>
                      <a:endParaRPr lang="en-US" sz="1600" b="0">
                        <a:solidFill>
                          <a:schemeClr val="tx1"/>
                        </a:solidFill>
                        <a:effectLst/>
                        <a:latin typeface="+mj-lt"/>
                        <a:ea typeface="MS Gothic" panose="020B0609070205080204" pitchFamily="49" charset="-128"/>
                        <a:cs typeface="Tahoma" panose="020B0604030504040204" pitchFamily="34" charset="0"/>
                      </a:endParaRPr>
                    </a:p>
                  </a:txBody>
                  <a:tcPr marL="74055" marR="74055" marT="0" marB="0" anchor="ctr">
                    <a:solidFill>
                      <a:schemeClr val="accent5">
                        <a:lumMod val="40000"/>
                        <a:lumOff val="60000"/>
                      </a:schemeClr>
                    </a:solidFill>
                  </a:tcPr>
                </a:tc>
                <a:extLst>
                  <a:ext uri="{0D108BD9-81ED-4DB2-BD59-A6C34878D82A}">
                    <a16:rowId xmlns:a16="http://schemas.microsoft.com/office/drawing/2014/main" val="2588136262"/>
                  </a:ext>
                </a:extLst>
              </a:tr>
              <a:tr h="490923">
                <a:tc>
                  <a:txBody>
                    <a:bodyPr/>
                    <a:lstStyle/>
                    <a:p>
                      <a:pPr marL="0" marR="0" algn="l">
                        <a:lnSpc>
                          <a:spcPct val="115000"/>
                        </a:lnSpc>
                        <a:spcBef>
                          <a:spcPts val="0"/>
                        </a:spcBef>
                        <a:spcAft>
                          <a:spcPts val="0"/>
                        </a:spcAft>
                      </a:pPr>
                      <a:r>
                        <a:rPr lang="en-US" sz="1600" baseline="0">
                          <a:solidFill>
                            <a:schemeClr val="tx1"/>
                          </a:solidFill>
                          <a:effectLst/>
                          <a:latin typeface="+mj-lt"/>
                          <a:ea typeface="+mn-ea"/>
                          <a:cs typeface="+mn-cs"/>
                        </a:rPr>
                        <a:t>POTREBAN UKUPNI ZBROJ BODOVA</a:t>
                      </a:r>
                      <a:endParaRPr lang="en-US" sz="1600">
                        <a:solidFill>
                          <a:schemeClr val="tx1"/>
                        </a:solidFill>
                        <a:effectLst/>
                        <a:latin typeface="+mj-lt"/>
                        <a:ea typeface="MS Gothic" panose="020B0609070205080204" pitchFamily="49" charset="-128"/>
                        <a:cs typeface="Tahoma" panose="020B0604030504040204" pitchFamily="34" charset="0"/>
                      </a:endParaRPr>
                    </a:p>
                  </a:txBody>
                  <a:tcPr marL="74055" marR="74055" marT="0" marB="0" anchor="ctr">
                    <a:solidFill>
                      <a:schemeClr val="accent5">
                        <a:lumMod val="40000"/>
                        <a:lumOff val="60000"/>
                      </a:schemeClr>
                    </a:solidFill>
                  </a:tcPr>
                </a:tc>
                <a:tc>
                  <a:txBody>
                    <a:bodyPr/>
                    <a:lstStyle/>
                    <a:p>
                      <a:pPr marL="0" marR="0" algn="ctr">
                        <a:lnSpc>
                          <a:spcPct val="115000"/>
                        </a:lnSpc>
                        <a:spcBef>
                          <a:spcPts val="0"/>
                        </a:spcBef>
                        <a:spcAft>
                          <a:spcPts val="0"/>
                        </a:spcAft>
                      </a:pPr>
                      <a:r>
                        <a:rPr lang="en-GB" sz="1600" b="1">
                          <a:solidFill>
                            <a:schemeClr val="tx1"/>
                          </a:solidFill>
                          <a:effectLst/>
                          <a:latin typeface="+mj-lt"/>
                        </a:rPr>
                        <a:t>58</a:t>
                      </a:r>
                      <a:endParaRPr lang="en-US" sz="1600" b="1">
                        <a:solidFill>
                          <a:schemeClr val="tx1"/>
                        </a:solidFill>
                        <a:effectLst/>
                        <a:latin typeface="+mj-lt"/>
                        <a:ea typeface="MS Gothic" panose="020B0609070205080204" pitchFamily="49" charset="-128"/>
                        <a:cs typeface="Tahoma" panose="020B0604030504040204" pitchFamily="34" charset="0"/>
                      </a:endParaRPr>
                    </a:p>
                  </a:txBody>
                  <a:tcPr marL="74055" marR="74055" marT="0" marB="0" anchor="ctr">
                    <a:solidFill>
                      <a:schemeClr val="accent5">
                        <a:lumMod val="40000"/>
                        <a:lumOff val="60000"/>
                      </a:schemeClr>
                    </a:solidFill>
                  </a:tcPr>
                </a:tc>
                <a:tc>
                  <a:txBody>
                    <a:bodyPr/>
                    <a:lstStyle/>
                    <a:p>
                      <a:pPr marL="0" marR="0" algn="ctr">
                        <a:lnSpc>
                          <a:spcPct val="115000"/>
                        </a:lnSpc>
                        <a:spcBef>
                          <a:spcPts val="0"/>
                        </a:spcBef>
                        <a:spcAft>
                          <a:spcPts val="0"/>
                        </a:spcAft>
                      </a:pPr>
                      <a:r>
                        <a:rPr lang="en-GB" sz="1600" b="1">
                          <a:solidFill>
                            <a:schemeClr val="tx1"/>
                          </a:solidFill>
                          <a:effectLst/>
                          <a:latin typeface="+mj-lt"/>
                        </a:rPr>
                        <a:t>41</a:t>
                      </a:r>
                      <a:endParaRPr lang="en-US" sz="1600" b="1">
                        <a:solidFill>
                          <a:schemeClr val="tx1"/>
                        </a:solidFill>
                        <a:effectLst/>
                        <a:latin typeface="+mj-lt"/>
                        <a:ea typeface="MS Gothic" panose="020B0609070205080204" pitchFamily="49" charset="-128"/>
                        <a:cs typeface="Tahoma" panose="020B0604030504040204" pitchFamily="34" charset="0"/>
                      </a:endParaRPr>
                    </a:p>
                  </a:txBody>
                  <a:tcPr marL="74055" marR="74055" marT="0" marB="0" anchor="ctr">
                    <a:solidFill>
                      <a:schemeClr val="accent5">
                        <a:lumMod val="40000"/>
                        <a:lumOff val="60000"/>
                      </a:schemeClr>
                    </a:solidFill>
                  </a:tcPr>
                </a:tc>
                <a:extLst>
                  <a:ext uri="{0D108BD9-81ED-4DB2-BD59-A6C34878D82A}">
                    <a16:rowId xmlns:a16="http://schemas.microsoft.com/office/drawing/2014/main" val="897813782"/>
                  </a:ext>
                </a:extLst>
              </a:tr>
            </a:tbl>
          </a:graphicData>
        </a:graphic>
      </p:graphicFrame>
      <p:pic>
        <p:nvPicPr>
          <p:cNvPr id="10" name="Slika 6">
            <a:extLst>
              <a:ext uri="{FF2B5EF4-FFF2-40B4-BE49-F238E27FC236}">
                <a16:creationId xmlns:a16="http://schemas.microsoft.com/office/drawing/2014/main" id="{012D3C96-165C-42E2-A2AD-170B597191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88048" y="6246702"/>
            <a:ext cx="2136479" cy="474773"/>
          </a:xfrm>
          <a:prstGeom prst="rect">
            <a:avLst/>
          </a:prstGeom>
        </p:spPr>
      </p:pic>
    </p:spTree>
    <p:extLst>
      <p:ext uri="{BB962C8B-B14F-4D97-AF65-F5344CB8AC3E}">
        <p14:creationId xmlns:p14="http://schemas.microsoft.com/office/powerpoint/2010/main" val="245374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0161" y="17743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3" name="Rectangle 2"/>
          <p:cNvSpPr/>
          <p:nvPr/>
        </p:nvSpPr>
        <p:spPr>
          <a:xfrm>
            <a:off x="513446" y="826853"/>
            <a:ext cx="11182565" cy="5062924"/>
          </a:xfrm>
          <a:prstGeom prst="rect">
            <a:avLst/>
          </a:prstGeom>
        </p:spPr>
        <p:style>
          <a:lnRef idx="0">
            <a:scrgbClr r="0" g="0" b="0"/>
          </a:lnRef>
          <a:fillRef idx="1003">
            <a:schemeClr val="lt1"/>
          </a:fillRef>
          <a:effectRef idx="0">
            <a:scrgbClr r="0" g="0" b="0"/>
          </a:effectRef>
          <a:fontRef idx="major"/>
        </p:style>
        <p:txBody>
          <a:bodyPr wrap="square">
            <a:spAutoFit/>
          </a:bodyPr>
          <a:lstStyle/>
          <a:p>
            <a:pPr marL="285750" indent="-285750">
              <a:buFont typeface="Arial" panose="020B0604020202020204" pitchFamily="34" charset="0"/>
              <a:buChar char="•"/>
            </a:pPr>
            <a:endParaRPr lang="en-US" dirty="0">
              <a:latin typeface="+mj-lt"/>
            </a:endParaRPr>
          </a:p>
          <a:p>
            <a:r>
              <a:rPr lang="pl-PL" b="1" dirty="0">
                <a:latin typeface="+mj-lt"/>
              </a:rPr>
              <a:t>Faza </a:t>
            </a:r>
            <a:r>
              <a:rPr lang="en-US" b="1" dirty="0">
                <a:latin typeface="+mj-lt"/>
              </a:rPr>
              <a:t>2</a:t>
            </a:r>
            <a:r>
              <a:rPr lang="pl-PL" dirty="0">
                <a:latin typeface="+mj-lt"/>
              </a:rPr>
              <a:t>. </a:t>
            </a:r>
            <a:r>
              <a:rPr lang="en-US" b="1" dirty="0" err="1">
                <a:latin typeface="+mj-lt"/>
              </a:rPr>
              <a:t>Donošenje</a:t>
            </a:r>
            <a:r>
              <a:rPr lang="en-US" b="1" dirty="0">
                <a:latin typeface="+mj-lt"/>
              </a:rPr>
              <a:t> </a:t>
            </a:r>
            <a:r>
              <a:rPr lang="en-US" b="1" dirty="0" err="1">
                <a:latin typeface="+mj-lt"/>
              </a:rPr>
              <a:t>Odluke</a:t>
            </a:r>
            <a:r>
              <a:rPr lang="en-US" b="1" dirty="0">
                <a:latin typeface="+mj-lt"/>
              </a:rPr>
              <a:t> o </a:t>
            </a:r>
            <a:r>
              <a:rPr lang="en-US" b="1" dirty="0" err="1">
                <a:latin typeface="+mj-lt"/>
              </a:rPr>
              <a:t>financiranju</a:t>
            </a:r>
            <a:r>
              <a:rPr lang="en-US" b="1" dirty="0">
                <a:latin typeface="+mj-lt"/>
              </a:rPr>
              <a:t> </a:t>
            </a:r>
            <a:r>
              <a:rPr lang="en-US" dirty="0">
                <a:latin typeface="+mj-lt"/>
              </a:rPr>
              <a:t>(NT - MGOR)</a:t>
            </a:r>
            <a:endParaRPr lang="en-US" dirty="0">
              <a:latin typeface="+mj-lt"/>
              <a:cs typeface="Calibri Light" panose="020F0302020204030204" pitchFamily="34" charset="0"/>
            </a:endParaRPr>
          </a:p>
          <a:p>
            <a:pPr marL="285750" indent="-285750">
              <a:buFont typeface="Arial" panose="020B0604020202020204" pitchFamily="34" charset="0"/>
              <a:buChar char="•"/>
            </a:pPr>
            <a:endParaRPr lang="en-US" dirty="0">
              <a:latin typeface="+mj-lt"/>
            </a:endParaRPr>
          </a:p>
          <a:p>
            <a:pPr marL="285750" indent="-285750" algn="just">
              <a:spcAft>
                <a:spcPts val="600"/>
              </a:spcAft>
              <a:buFont typeface="Arial" panose="020B0604020202020204" pitchFamily="34" charset="0"/>
              <a:buChar char="•"/>
            </a:pPr>
            <a:r>
              <a:rPr lang="en-US" dirty="0" err="1">
                <a:latin typeface="+mj-lt"/>
              </a:rPr>
              <a:t>Odluka</a:t>
            </a:r>
            <a:r>
              <a:rPr lang="en-US" dirty="0">
                <a:latin typeface="+mj-lt"/>
              </a:rPr>
              <a:t> o </a:t>
            </a:r>
            <a:r>
              <a:rPr lang="en-US" dirty="0" err="1">
                <a:latin typeface="+mj-lt"/>
              </a:rPr>
              <a:t>financiranju</a:t>
            </a:r>
            <a:r>
              <a:rPr lang="en-US" dirty="0">
                <a:latin typeface="+mj-lt"/>
              </a:rPr>
              <a:t> se </a:t>
            </a:r>
            <a:r>
              <a:rPr lang="en-US" dirty="0" err="1">
                <a:latin typeface="+mj-lt"/>
              </a:rPr>
              <a:t>donosi</a:t>
            </a:r>
            <a:r>
              <a:rPr lang="en-US" dirty="0">
                <a:latin typeface="+mj-lt"/>
              </a:rPr>
              <a:t> za </a:t>
            </a:r>
            <a:r>
              <a:rPr lang="en-US" dirty="0" err="1">
                <a:latin typeface="+mj-lt"/>
              </a:rPr>
              <a:t>projektne</a:t>
            </a:r>
            <a:r>
              <a:rPr lang="en-US" dirty="0">
                <a:latin typeface="+mj-lt"/>
              </a:rPr>
              <a:t> </a:t>
            </a:r>
            <a:r>
              <a:rPr lang="en-US" dirty="0" err="1">
                <a:latin typeface="+mj-lt"/>
              </a:rPr>
              <a:t>prijedloge</a:t>
            </a:r>
            <a:r>
              <a:rPr lang="en-US" dirty="0">
                <a:latin typeface="+mj-lt"/>
              </a:rPr>
              <a:t> koji </a:t>
            </a:r>
            <a:r>
              <a:rPr lang="en-US" dirty="0" err="1">
                <a:latin typeface="+mj-lt"/>
              </a:rPr>
              <a:t>su</a:t>
            </a:r>
            <a:r>
              <a:rPr lang="en-US" dirty="0">
                <a:latin typeface="+mj-lt"/>
              </a:rPr>
              <a:t> </a:t>
            </a:r>
            <a:r>
              <a:rPr lang="en-US" b="1" dirty="0" err="1">
                <a:latin typeface="+mj-lt"/>
              </a:rPr>
              <a:t>udovoljili</a:t>
            </a:r>
            <a:r>
              <a:rPr lang="en-US" b="1" dirty="0">
                <a:latin typeface="+mj-lt"/>
              </a:rPr>
              <a:t> </a:t>
            </a:r>
            <a:r>
              <a:rPr lang="en-US" b="1" dirty="0" err="1">
                <a:latin typeface="+mj-lt"/>
              </a:rPr>
              <a:t>svim</a:t>
            </a:r>
            <a:r>
              <a:rPr lang="en-US" b="1" dirty="0">
                <a:latin typeface="+mj-lt"/>
              </a:rPr>
              <a:t> </a:t>
            </a:r>
            <a:r>
              <a:rPr lang="en-US" b="1" dirty="0" err="1">
                <a:latin typeface="+mj-lt"/>
              </a:rPr>
              <a:t>kriterijima</a:t>
            </a:r>
            <a:r>
              <a:rPr lang="en-US" b="1" dirty="0">
                <a:latin typeface="+mj-lt"/>
              </a:rPr>
              <a:t> </a:t>
            </a:r>
            <a:r>
              <a:rPr lang="en-US" dirty="0">
                <a:latin typeface="+mj-lt"/>
              </a:rPr>
              <a:t>u </a:t>
            </a:r>
            <a:r>
              <a:rPr lang="en-US" dirty="0" err="1">
                <a:latin typeface="+mj-lt"/>
              </a:rPr>
              <a:t>prethodnoj</a:t>
            </a:r>
            <a:r>
              <a:rPr lang="en-US" dirty="0">
                <a:latin typeface="+mj-lt"/>
              </a:rPr>
              <a:t> </a:t>
            </a:r>
            <a:r>
              <a:rPr lang="en-US" dirty="0" err="1">
                <a:latin typeface="+mj-lt"/>
              </a:rPr>
              <a:t>fazi</a:t>
            </a:r>
            <a:r>
              <a:rPr lang="en-US" dirty="0">
                <a:latin typeface="+mj-lt"/>
              </a:rPr>
              <a:t> </a:t>
            </a:r>
            <a:r>
              <a:rPr lang="en-US" dirty="0" err="1">
                <a:latin typeface="+mj-lt"/>
              </a:rPr>
              <a:t>postupka</a:t>
            </a:r>
            <a:r>
              <a:rPr lang="en-US" dirty="0">
                <a:latin typeface="+mj-lt"/>
              </a:rPr>
              <a:t> </a:t>
            </a:r>
            <a:r>
              <a:rPr lang="en-US" dirty="0" err="1">
                <a:latin typeface="+mj-lt"/>
              </a:rPr>
              <a:t>dodjele</a:t>
            </a:r>
            <a:r>
              <a:rPr lang="en-US" dirty="0">
                <a:latin typeface="+mj-lt"/>
              </a:rPr>
              <a:t>.</a:t>
            </a:r>
          </a:p>
          <a:p>
            <a:pPr marL="285750" indent="-285750" algn="just">
              <a:spcAft>
                <a:spcPts val="600"/>
              </a:spcAft>
              <a:buFont typeface="Arial" panose="020B0604020202020204" pitchFamily="34" charset="0"/>
              <a:buChar char="•"/>
            </a:pPr>
            <a:r>
              <a:rPr lang="en-US" dirty="0">
                <a:latin typeface="+mj-lt"/>
              </a:rPr>
              <a:t>U </a:t>
            </a:r>
            <a:r>
              <a:rPr lang="en-US" dirty="0" err="1">
                <a:latin typeface="+mj-lt"/>
              </a:rPr>
              <a:t>bilo</a:t>
            </a:r>
            <a:r>
              <a:rPr lang="en-US" dirty="0">
                <a:latin typeface="+mj-lt"/>
              </a:rPr>
              <a:t> </a:t>
            </a:r>
            <a:r>
              <a:rPr lang="en-US" dirty="0" err="1">
                <a:latin typeface="+mj-lt"/>
              </a:rPr>
              <a:t>kojoj</a:t>
            </a:r>
            <a:r>
              <a:rPr lang="en-US" dirty="0">
                <a:latin typeface="+mj-lt"/>
              </a:rPr>
              <a:t> </a:t>
            </a:r>
            <a:r>
              <a:rPr lang="en-US" dirty="0" err="1">
                <a:latin typeface="+mj-lt"/>
              </a:rPr>
              <a:t>fazi</a:t>
            </a:r>
            <a:r>
              <a:rPr lang="en-US" dirty="0">
                <a:latin typeface="+mj-lt"/>
              </a:rPr>
              <a:t> </a:t>
            </a:r>
            <a:r>
              <a:rPr lang="en-US" dirty="0" err="1">
                <a:latin typeface="+mj-lt"/>
              </a:rPr>
              <a:t>tijekom</a:t>
            </a:r>
            <a:r>
              <a:rPr lang="en-US" dirty="0">
                <a:latin typeface="+mj-lt"/>
              </a:rPr>
              <a:t> </a:t>
            </a:r>
            <a:r>
              <a:rPr lang="en-US" dirty="0" err="1">
                <a:latin typeface="+mj-lt"/>
              </a:rPr>
              <a:t>postupka</a:t>
            </a:r>
            <a:r>
              <a:rPr lang="en-US" dirty="0">
                <a:latin typeface="+mj-lt"/>
              </a:rPr>
              <a:t> </a:t>
            </a:r>
            <a:r>
              <a:rPr lang="en-US" dirty="0" err="1">
                <a:latin typeface="+mj-lt"/>
              </a:rPr>
              <a:t>dodjele</a:t>
            </a:r>
            <a:r>
              <a:rPr lang="en-US" dirty="0">
                <a:latin typeface="+mj-lt"/>
              </a:rPr>
              <a:t> </a:t>
            </a:r>
            <a:r>
              <a:rPr lang="en-US" b="1" dirty="0">
                <a:latin typeface="+mj-lt"/>
              </a:rPr>
              <a:t>od </a:t>
            </a:r>
            <a:r>
              <a:rPr lang="en-US" b="1" dirty="0" err="1">
                <a:latin typeface="+mj-lt"/>
              </a:rPr>
              <a:t>prijavitelja</a:t>
            </a:r>
            <a:r>
              <a:rPr lang="en-US" b="1" dirty="0">
                <a:latin typeface="+mj-lt"/>
              </a:rPr>
              <a:t> se </a:t>
            </a:r>
            <a:r>
              <a:rPr lang="en-US" b="1" dirty="0" err="1">
                <a:latin typeface="+mj-lt"/>
              </a:rPr>
              <a:t>mogu</a:t>
            </a:r>
            <a:r>
              <a:rPr lang="en-US" b="1" dirty="0">
                <a:latin typeface="+mj-lt"/>
              </a:rPr>
              <a:t> </a:t>
            </a:r>
            <a:r>
              <a:rPr lang="en-US" b="1" dirty="0" err="1">
                <a:latin typeface="+mj-lt"/>
              </a:rPr>
              <a:t>zahtijevati</a:t>
            </a:r>
            <a:r>
              <a:rPr lang="en-US" b="1" dirty="0">
                <a:latin typeface="+mj-lt"/>
              </a:rPr>
              <a:t> </a:t>
            </a:r>
            <a:r>
              <a:rPr lang="en-US" b="1" dirty="0" err="1">
                <a:latin typeface="+mj-lt"/>
              </a:rPr>
              <a:t>pojašnjenja</a:t>
            </a:r>
            <a:r>
              <a:rPr lang="en-US" b="1" dirty="0">
                <a:latin typeface="+mj-lt"/>
              </a:rPr>
              <a:t> </a:t>
            </a:r>
            <a:r>
              <a:rPr lang="en-US" dirty="0">
                <a:latin typeface="+mj-lt"/>
              </a:rPr>
              <a:t>s </a:t>
            </a:r>
            <a:r>
              <a:rPr lang="en-US" dirty="0" err="1">
                <a:latin typeface="+mj-lt"/>
              </a:rPr>
              <a:t>naznakom</a:t>
            </a:r>
            <a:r>
              <a:rPr lang="en-US" dirty="0">
                <a:latin typeface="+mj-lt"/>
              </a:rPr>
              <a:t> da, </a:t>
            </a:r>
            <a:r>
              <a:rPr lang="en-US" dirty="0" err="1">
                <a:latin typeface="+mj-lt"/>
              </a:rPr>
              <a:t>ako</a:t>
            </a:r>
            <a:r>
              <a:rPr lang="en-US" dirty="0">
                <a:latin typeface="+mj-lt"/>
              </a:rPr>
              <a:t> se ne </a:t>
            </a:r>
            <a:r>
              <a:rPr lang="en-US" dirty="0" err="1">
                <a:latin typeface="+mj-lt"/>
              </a:rPr>
              <a:t>postupi</a:t>
            </a:r>
            <a:r>
              <a:rPr lang="en-US" dirty="0">
                <a:latin typeface="+mj-lt"/>
              </a:rPr>
              <a:t> u </a:t>
            </a:r>
            <a:r>
              <a:rPr lang="en-US" dirty="0" err="1">
                <a:latin typeface="+mj-lt"/>
              </a:rPr>
              <a:t>skladu</a:t>
            </a:r>
            <a:r>
              <a:rPr lang="en-US" dirty="0">
                <a:latin typeface="+mj-lt"/>
              </a:rPr>
              <a:t> </a:t>
            </a:r>
            <a:r>
              <a:rPr lang="en-US" dirty="0" err="1">
                <a:latin typeface="+mj-lt"/>
              </a:rPr>
              <a:t>sa</a:t>
            </a:r>
            <a:r>
              <a:rPr lang="en-US" dirty="0">
                <a:latin typeface="+mj-lt"/>
              </a:rPr>
              <a:t> </a:t>
            </a:r>
            <a:r>
              <a:rPr lang="en-US" dirty="0" err="1">
                <a:latin typeface="+mj-lt"/>
              </a:rPr>
              <a:t>zahtjevom</a:t>
            </a:r>
            <a:r>
              <a:rPr lang="en-US" dirty="0">
                <a:latin typeface="+mj-lt"/>
              </a:rPr>
              <a:t> </a:t>
            </a:r>
            <a:r>
              <a:rPr lang="en-US" dirty="0" err="1">
                <a:latin typeface="+mj-lt"/>
              </a:rPr>
              <a:t>i</a:t>
            </a:r>
            <a:r>
              <a:rPr lang="en-US" dirty="0">
                <a:latin typeface="+mj-lt"/>
              </a:rPr>
              <a:t> u </a:t>
            </a:r>
            <a:r>
              <a:rPr lang="en-US" dirty="0" err="1">
                <a:latin typeface="+mj-lt"/>
              </a:rPr>
              <a:t>zahtijevanom</a:t>
            </a:r>
            <a:r>
              <a:rPr lang="en-US" dirty="0">
                <a:latin typeface="+mj-lt"/>
              </a:rPr>
              <a:t> </a:t>
            </a:r>
            <a:r>
              <a:rPr lang="en-US" dirty="0" err="1">
                <a:latin typeface="+mj-lt"/>
              </a:rPr>
              <a:t>roku</a:t>
            </a:r>
            <a:r>
              <a:rPr lang="en-US" dirty="0">
                <a:latin typeface="+mj-lt"/>
              </a:rPr>
              <a:t>, </a:t>
            </a:r>
            <a:r>
              <a:rPr lang="en-US" dirty="0" err="1">
                <a:latin typeface="+mj-lt"/>
              </a:rPr>
              <a:t>projektni</a:t>
            </a:r>
            <a:r>
              <a:rPr lang="en-US" dirty="0">
                <a:latin typeface="+mj-lt"/>
              </a:rPr>
              <a:t> </a:t>
            </a:r>
            <a:r>
              <a:rPr lang="en-US" dirty="0" err="1">
                <a:latin typeface="+mj-lt"/>
              </a:rPr>
              <a:t>prijedlog</a:t>
            </a:r>
            <a:r>
              <a:rPr lang="en-US" dirty="0">
                <a:latin typeface="+mj-lt"/>
              </a:rPr>
              <a:t> se </a:t>
            </a:r>
            <a:r>
              <a:rPr lang="en-US" dirty="0" err="1">
                <a:latin typeface="+mj-lt"/>
              </a:rPr>
              <a:t>može</a:t>
            </a:r>
            <a:r>
              <a:rPr lang="en-US" dirty="0">
                <a:latin typeface="+mj-lt"/>
              </a:rPr>
              <a:t> </a:t>
            </a:r>
            <a:r>
              <a:rPr lang="en-US" dirty="0" err="1">
                <a:latin typeface="+mj-lt"/>
              </a:rPr>
              <a:t>isključiti</a:t>
            </a:r>
            <a:r>
              <a:rPr lang="en-US" dirty="0">
                <a:latin typeface="+mj-lt"/>
              </a:rPr>
              <a:t> </a:t>
            </a:r>
            <a:r>
              <a:rPr lang="en-US" dirty="0" err="1">
                <a:latin typeface="+mj-lt"/>
              </a:rPr>
              <a:t>iz</a:t>
            </a:r>
            <a:r>
              <a:rPr lang="en-US" dirty="0">
                <a:latin typeface="+mj-lt"/>
              </a:rPr>
              <a:t> </a:t>
            </a:r>
            <a:r>
              <a:rPr lang="en-US" dirty="0" err="1">
                <a:latin typeface="+mj-lt"/>
              </a:rPr>
              <a:t>postupka</a:t>
            </a:r>
            <a:r>
              <a:rPr lang="en-US" dirty="0">
                <a:latin typeface="+mj-lt"/>
              </a:rPr>
              <a:t> </a:t>
            </a:r>
            <a:r>
              <a:rPr lang="en-US" dirty="0" err="1">
                <a:latin typeface="+mj-lt"/>
              </a:rPr>
              <a:t>dodjele</a:t>
            </a:r>
            <a:r>
              <a:rPr lang="en-US" dirty="0">
                <a:latin typeface="+mj-lt"/>
              </a:rPr>
              <a:t>.</a:t>
            </a:r>
          </a:p>
          <a:p>
            <a:pPr marL="285750" indent="-285750" algn="just">
              <a:spcAft>
                <a:spcPts val="600"/>
              </a:spcAft>
              <a:buFont typeface="Arial" panose="020B0604020202020204" pitchFamily="34" charset="0"/>
              <a:buChar char="•"/>
            </a:pPr>
            <a:r>
              <a:rPr lang="en-US" dirty="0" err="1">
                <a:latin typeface="+mj-lt"/>
              </a:rPr>
              <a:t>Prijavitelju</a:t>
            </a:r>
            <a:r>
              <a:rPr lang="en-US" dirty="0">
                <a:latin typeface="+mj-lt"/>
              </a:rPr>
              <a:t> </a:t>
            </a:r>
            <a:r>
              <a:rPr lang="en-US" dirty="0" err="1">
                <a:latin typeface="+mj-lt"/>
              </a:rPr>
              <a:t>nije</a:t>
            </a:r>
            <a:r>
              <a:rPr lang="en-US" dirty="0">
                <a:latin typeface="+mj-lt"/>
              </a:rPr>
              <a:t> </a:t>
            </a:r>
            <a:r>
              <a:rPr lang="en-US" dirty="0" err="1">
                <a:latin typeface="+mj-lt"/>
              </a:rPr>
              <a:t>dozvoljeno</a:t>
            </a:r>
            <a:r>
              <a:rPr lang="en-US" dirty="0">
                <a:latin typeface="+mj-lt"/>
              </a:rPr>
              <a:t> </a:t>
            </a:r>
            <a:r>
              <a:rPr lang="en-US" dirty="0" err="1">
                <a:latin typeface="+mj-lt"/>
              </a:rPr>
              <a:t>dostavljati</a:t>
            </a:r>
            <a:r>
              <a:rPr lang="en-US" dirty="0">
                <a:latin typeface="+mj-lt"/>
              </a:rPr>
              <a:t> </a:t>
            </a:r>
            <a:r>
              <a:rPr lang="en-US" dirty="0" err="1">
                <a:latin typeface="+mj-lt"/>
              </a:rPr>
              <a:t>ispravke</a:t>
            </a:r>
            <a:r>
              <a:rPr lang="en-US" dirty="0">
                <a:latin typeface="+mj-lt"/>
              </a:rPr>
              <a:t> </a:t>
            </a:r>
            <a:r>
              <a:rPr lang="en-US" dirty="0" err="1">
                <a:latin typeface="+mj-lt"/>
              </a:rPr>
              <a:t>ili</a:t>
            </a:r>
            <a:r>
              <a:rPr lang="en-US" dirty="0">
                <a:latin typeface="+mj-lt"/>
              </a:rPr>
              <a:t> </a:t>
            </a:r>
            <a:r>
              <a:rPr lang="en-US" dirty="0" err="1">
                <a:latin typeface="+mj-lt"/>
              </a:rPr>
              <a:t>dopune</a:t>
            </a:r>
            <a:r>
              <a:rPr lang="en-US" dirty="0">
                <a:latin typeface="+mj-lt"/>
              </a:rPr>
              <a:t> </a:t>
            </a:r>
            <a:r>
              <a:rPr lang="en-US" dirty="0" err="1">
                <a:latin typeface="+mj-lt"/>
              </a:rPr>
              <a:t>projektne</a:t>
            </a:r>
            <a:r>
              <a:rPr lang="en-US" dirty="0">
                <a:latin typeface="+mj-lt"/>
              </a:rPr>
              <a:t> </a:t>
            </a:r>
            <a:r>
              <a:rPr lang="en-US" dirty="0" err="1">
                <a:latin typeface="+mj-lt"/>
              </a:rPr>
              <a:t>dokumentacije</a:t>
            </a:r>
            <a:r>
              <a:rPr lang="en-US" dirty="0">
                <a:latin typeface="+mj-lt"/>
              </a:rPr>
              <a:t> </a:t>
            </a:r>
            <a:r>
              <a:rPr lang="en-US" dirty="0" err="1">
                <a:latin typeface="+mj-lt"/>
              </a:rPr>
              <a:t>na</a:t>
            </a:r>
            <a:r>
              <a:rPr lang="en-US" dirty="0">
                <a:latin typeface="+mj-lt"/>
              </a:rPr>
              <a:t> </a:t>
            </a:r>
            <a:r>
              <a:rPr lang="en-US" dirty="0" err="1">
                <a:latin typeface="+mj-lt"/>
              </a:rPr>
              <a:t>vlastitu</a:t>
            </a:r>
            <a:r>
              <a:rPr lang="en-US" dirty="0">
                <a:latin typeface="+mj-lt"/>
              </a:rPr>
              <a:t> </a:t>
            </a:r>
            <a:r>
              <a:rPr lang="en-US" dirty="0" err="1">
                <a:latin typeface="+mj-lt"/>
              </a:rPr>
              <a:t>inicijativu</a:t>
            </a:r>
            <a:r>
              <a:rPr lang="en-US" dirty="0">
                <a:latin typeface="+mj-lt"/>
              </a:rPr>
              <a:t> </a:t>
            </a:r>
            <a:r>
              <a:rPr lang="en-US" dirty="0" err="1">
                <a:latin typeface="+mj-lt"/>
              </a:rPr>
              <a:t>nakon</a:t>
            </a:r>
            <a:r>
              <a:rPr lang="en-US" dirty="0">
                <a:latin typeface="+mj-lt"/>
              </a:rPr>
              <a:t> </a:t>
            </a:r>
            <a:r>
              <a:rPr lang="en-US" dirty="0" err="1">
                <a:latin typeface="+mj-lt"/>
              </a:rPr>
              <a:t>predaje</a:t>
            </a:r>
            <a:r>
              <a:rPr lang="en-US" dirty="0">
                <a:latin typeface="+mj-lt"/>
              </a:rPr>
              <a:t> </a:t>
            </a:r>
            <a:r>
              <a:rPr lang="en-US" dirty="0" err="1">
                <a:latin typeface="+mj-lt"/>
              </a:rPr>
              <a:t>projektnog</a:t>
            </a:r>
            <a:r>
              <a:rPr lang="en-US" dirty="0">
                <a:latin typeface="+mj-lt"/>
              </a:rPr>
              <a:t> </a:t>
            </a:r>
            <a:r>
              <a:rPr lang="en-US" dirty="0" err="1">
                <a:latin typeface="+mj-lt"/>
              </a:rPr>
              <a:t>prijedloga</a:t>
            </a:r>
            <a:r>
              <a:rPr lang="en-US" dirty="0">
                <a:latin typeface="+mj-lt"/>
              </a:rPr>
              <a:t>.</a:t>
            </a:r>
          </a:p>
          <a:p>
            <a:pPr marL="285750" indent="-285750" algn="just">
              <a:spcAft>
                <a:spcPts val="600"/>
              </a:spcAft>
              <a:buFont typeface="Arial" panose="020B0604020202020204" pitchFamily="34" charset="0"/>
              <a:buChar char="•"/>
            </a:pPr>
            <a:r>
              <a:rPr lang="en-US" dirty="0" err="1"/>
              <a:t>Prije</a:t>
            </a:r>
            <a:r>
              <a:rPr lang="en-US" dirty="0"/>
              <a:t> </a:t>
            </a:r>
            <a:r>
              <a:rPr lang="en-US" dirty="0" err="1"/>
              <a:t>donošenja</a:t>
            </a:r>
            <a:r>
              <a:rPr lang="en-US" dirty="0"/>
              <a:t> </a:t>
            </a:r>
            <a:r>
              <a:rPr lang="en-US" dirty="0" err="1"/>
              <a:t>Odluke</a:t>
            </a:r>
            <a:r>
              <a:rPr lang="en-US" dirty="0"/>
              <a:t> o </a:t>
            </a:r>
            <a:r>
              <a:rPr lang="en-US" dirty="0" err="1"/>
              <a:t>financiranju</a:t>
            </a:r>
            <a:r>
              <a:rPr lang="en-US" dirty="0"/>
              <a:t> </a:t>
            </a:r>
            <a:r>
              <a:rPr lang="en-US" dirty="0" err="1"/>
              <a:t>prijavitelj</a:t>
            </a:r>
            <a:r>
              <a:rPr lang="en-US" dirty="0"/>
              <a:t> je </a:t>
            </a:r>
            <a:r>
              <a:rPr lang="en-US" dirty="0" err="1"/>
              <a:t>dužan</a:t>
            </a:r>
            <a:r>
              <a:rPr lang="en-US" dirty="0"/>
              <a:t> </a:t>
            </a:r>
            <a:r>
              <a:rPr lang="en-US" dirty="0" err="1"/>
              <a:t>dostaviti</a:t>
            </a:r>
            <a:r>
              <a:rPr lang="en-US" dirty="0"/>
              <a:t> </a:t>
            </a:r>
            <a:r>
              <a:rPr lang="en-US" dirty="0" err="1"/>
              <a:t>na</a:t>
            </a:r>
            <a:r>
              <a:rPr lang="en-US" dirty="0"/>
              <a:t> </a:t>
            </a:r>
            <a:r>
              <a:rPr lang="en-US" dirty="0" err="1"/>
              <a:t>zahtjev</a:t>
            </a:r>
            <a:r>
              <a:rPr lang="en-US" dirty="0"/>
              <a:t>:</a:t>
            </a:r>
          </a:p>
          <a:p>
            <a:pPr marL="742950" lvl="1" indent="-285750" algn="just">
              <a:spcAft>
                <a:spcPts val="600"/>
              </a:spcAft>
              <a:buFont typeface="Arial" panose="020B0604020202020204" pitchFamily="34" charset="0"/>
              <a:buChar char="•"/>
            </a:pPr>
            <a:r>
              <a:rPr lang="en-US" dirty="0" err="1"/>
              <a:t>Potvrdu</a:t>
            </a:r>
            <a:r>
              <a:rPr lang="en-US" dirty="0"/>
              <a:t> </a:t>
            </a:r>
            <a:r>
              <a:rPr lang="en-US" dirty="0" err="1"/>
              <a:t>Porezne</a:t>
            </a:r>
            <a:r>
              <a:rPr lang="en-US" dirty="0"/>
              <a:t> </a:t>
            </a:r>
            <a:r>
              <a:rPr lang="en-US" dirty="0" err="1"/>
              <a:t>uprave</a:t>
            </a:r>
            <a:r>
              <a:rPr lang="en-US" dirty="0"/>
              <a:t> da je </a:t>
            </a:r>
            <a:r>
              <a:rPr lang="en-US" dirty="0" err="1"/>
              <a:t>prijavitelj</a:t>
            </a:r>
            <a:r>
              <a:rPr lang="en-US" dirty="0"/>
              <a:t> </a:t>
            </a:r>
            <a:r>
              <a:rPr lang="en-US" dirty="0" err="1"/>
              <a:t>ispunio</a:t>
            </a:r>
            <a:r>
              <a:rPr lang="en-US" dirty="0"/>
              <a:t> </a:t>
            </a:r>
            <a:r>
              <a:rPr lang="en-US" dirty="0" err="1"/>
              <a:t>obveze</a:t>
            </a:r>
            <a:r>
              <a:rPr lang="en-US" dirty="0"/>
              <a:t> </a:t>
            </a:r>
            <a:r>
              <a:rPr lang="en-US" dirty="0" err="1"/>
              <a:t>plaćanja</a:t>
            </a:r>
            <a:r>
              <a:rPr lang="en-US" dirty="0"/>
              <a:t> </a:t>
            </a:r>
            <a:r>
              <a:rPr lang="en-US" dirty="0" err="1"/>
              <a:t>dospjelih</a:t>
            </a:r>
            <a:r>
              <a:rPr lang="en-US" dirty="0"/>
              <a:t> </a:t>
            </a:r>
            <a:r>
              <a:rPr lang="en-US" dirty="0" err="1"/>
              <a:t>poreznih</a:t>
            </a:r>
            <a:r>
              <a:rPr lang="en-US" dirty="0"/>
              <a:t> </a:t>
            </a:r>
            <a:r>
              <a:rPr lang="en-US" dirty="0" err="1"/>
              <a:t>obveza</a:t>
            </a:r>
            <a:r>
              <a:rPr lang="en-US" dirty="0"/>
              <a:t> </a:t>
            </a:r>
            <a:r>
              <a:rPr lang="en-US" dirty="0" err="1"/>
              <a:t>i</a:t>
            </a:r>
            <a:r>
              <a:rPr lang="en-US" dirty="0"/>
              <a:t> </a:t>
            </a:r>
            <a:r>
              <a:rPr lang="en-US" dirty="0" err="1"/>
              <a:t>obveza</a:t>
            </a:r>
            <a:r>
              <a:rPr lang="en-US" dirty="0"/>
              <a:t> za </a:t>
            </a:r>
            <a:r>
              <a:rPr lang="en-US" dirty="0" err="1"/>
              <a:t>mirovinsko</a:t>
            </a:r>
            <a:r>
              <a:rPr lang="en-US" dirty="0"/>
              <a:t> </a:t>
            </a:r>
            <a:r>
              <a:rPr lang="en-US" dirty="0" err="1"/>
              <a:t>i</a:t>
            </a:r>
            <a:r>
              <a:rPr lang="en-US" dirty="0"/>
              <a:t> </a:t>
            </a:r>
            <a:r>
              <a:rPr lang="en-US" dirty="0" err="1"/>
              <a:t>zdravstveno</a:t>
            </a:r>
            <a:r>
              <a:rPr lang="en-US" dirty="0"/>
              <a:t> </a:t>
            </a:r>
            <a:r>
              <a:rPr lang="en-US" dirty="0" err="1"/>
              <a:t>osiguranje</a:t>
            </a:r>
            <a:r>
              <a:rPr lang="en-US" dirty="0"/>
              <a:t> (</a:t>
            </a:r>
            <a:r>
              <a:rPr lang="en-US" dirty="0" err="1"/>
              <a:t>ili</a:t>
            </a:r>
            <a:r>
              <a:rPr lang="en-US" dirty="0"/>
              <a:t> </a:t>
            </a:r>
            <a:r>
              <a:rPr lang="en-US" dirty="0" err="1"/>
              <a:t>važeći</a:t>
            </a:r>
            <a:r>
              <a:rPr lang="en-US" dirty="0"/>
              <a:t> </a:t>
            </a:r>
            <a:r>
              <a:rPr lang="en-US" dirty="0" err="1"/>
              <a:t>jednakovrijedni</a:t>
            </a:r>
            <a:r>
              <a:rPr lang="en-US" dirty="0"/>
              <a:t> </a:t>
            </a:r>
            <a:r>
              <a:rPr lang="en-US" dirty="0" err="1"/>
              <a:t>dokument</a:t>
            </a:r>
            <a:r>
              <a:rPr lang="en-US" dirty="0"/>
              <a:t> koji je </a:t>
            </a:r>
            <a:r>
              <a:rPr lang="en-US" dirty="0" err="1"/>
              <a:t>izdalo</a:t>
            </a:r>
            <a:r>
              <a:rPr lang="en-US" dirty="0"/>
              <a:t> </a:t>
            </a:r>
            <a:r>
              <a:rPr lang="en-US" dirty="0" err="1"/>
              <a:t>nadležno</a:t>
            </a:r>
            <a:r>
              <a:rPr lang="en-US" dirty="0"/>
              <a:t> </a:t>
            </a:r>
            <a:r>
              <a:rPr lang="en-US" dirty="0" err="1"/>
              <a:t>tijelo</a:t>
            </a:r>
            <a:r>
              <a:rPr lang="en-US" dirty="0"/>
              <a:t> u </a:t>
            </a:r>
            <a:r>
              <a:rPr lang="en-US" dirty="0" err="1"/>
              <a:t>državi</a:t>
            </a:r>
            <a:r>
              <a:rPr lang="en-US" dirty="0"/>
              <a:t> </a:t>
            </a:r>
            <a:r>
              <a:rPr lang="en-US" dirty="0" err="1"/>
              <a:t>sjedišta</a:t>
            </a:r>
            <a:r>
              <a:rPr lang="en-US" dirty="0"/>
              <a:t> </a:t>
            </a:r>
            <a:r>
              <a:rPr lang="en-US" dirty="0" err="1"/>
              <a:t>prijavitelja</a:t>
            </a:r>
            <a:r>
              <a:rPr lang="en-US" dirty="0"/>
              <a:t>), ne </a:t>
            </a:r>
            <a:r>
              <a:rPr lang="en-US" dirty="0" err="1"/>
              <a:t>stariju</a:t>
            </a:r>
            <a:r>
              <a:rPr lang="en-US" dirty="0"/>
              <a:t> od dana </a:t>
            </a:r>
            <a:r>
              <a:rPr lang="en-US" dirty="0" err="1"/>
              <a:t>dostave</a:t>
            </a:r>
            <a:r>
              <a:rPr lang="en-US" dirty="0"/>
              <a:t> </a:t>
            </a:r>
            <a:r>
              <a:rPr lang="en-US" dirty="0" err="1"/>
              <a:t>obavijesti</a:t>
            </a:r>
            <a:r>
              <a:rPr lang="en-US" dirty="0"/>
              <a:t> o </a:t>
            </a:r>
            <a:r>
              <a:rPr lang="en-US" dirty="0" err="1"/>
              <a:t>rezultatima</a:t>
            </a:r>
            <a:r>
              <a:rPr lang="en-US" dirty="0"/>
              <a:t> Faze 1. </a:t>
            </a:r>
            <a:r>
              <a:rPr lang="en-US" dirty="0" err="1"/>
              <a:t>postupka</a:t>
            </a:r>
            <a:r>
              <a:rPr lang="en-US" dirty="0"/>
              <a:t> </a:t>
            </a:r>
            <a:r>
              <a:rPr lang="en-US" dirty="0" err="1"/>
              <a:t>dodjele</a:t>
            </a:r>
            <a:r>
              <a:rPr lang="en-US" dirty="0"/>
              <a:t>;</a:t>
            </a:r>
          </a:p>
          <a:p>
            <a:pPr marL="285750" indent="-285750" algn="just">
              <a:spcAft>
                <a:spcPts val="600"/>
              </a:spcAft>
              <a:buFont typeface="Arial" panose="020B0604020202020204" pitchFamily="34" charset="0"/>
              <a:buChar char="•"/>
            </a:pPr>
            <a:r>
              <a:rPr lang="en-US" dirty="0">
                <a:latin typeface="+mj-lt"/>
              </a:rPr>
              <a:t>Po </a:t>
            </a:r>
            <a:r>
              <a:rPr lang="en-US" dirty="0" err="1">
                <a:latin typeface="+mj-lt"/>
              </a:rPr>
              <a:t>donošenju</a:t>
            </a:r>
            <a:r>
              <a:rPr lang="en-US" dirty="0">
                <a:latin typeface="+mj-lt"/>
              </a:rPr>
              <a:t> </a:t>
            </a:r>
            <a:r>
              <a:rPr lang="en-US" dirty="0" err="1">
                <a:latin typeface="+mj-lt"/>
              </a:rPr>
              <a:t>Odluke</a:t>
            </a:r>
            <a:r>
              <a:rPr lang="en-US" dirty="0">
                <a:latin typeface="+mj-lt"/>
              </a:rPr>
              <a:t> o </a:t>
            </a:r>
            <a:r>
              <a:rPr lang="en-US" dirty="0" err="1">
                <a:latin typeface="+mj-lt"/>
              </a:rPr>
              <a:t>financiranju</a:t>
            </a:r>
            <a:r>
              <a:rPr lang="en-US" dirty="0">
                <a:latin typeface="+mj-lt"/>
              </a:rPr>
              <a:t>, NT </a:t>
            </a:r>
            <a:r>
              <a:rPr lang="en-US" dirty="0" err="1">
                <a:latin typeface="+mj-lt"/>
              </a:rPr>
              <a:t>priprema</a:t>
            </a:r>
            <a:r>
              <a:rPr lang="en-US" dirty="0">
                <a:latin typeface="+mj-lt"/>
              </a:rPr>
              <a:t> </a:t>
            </a:r>
            <a:r>
              <a:rPr lang="en-US" dirty="0" err="1">
                <a:latin typeface="+mj-lt"/>
              </a:rPr>
              <a:t>Ugovor</a:t>
            </a:r>
            <a:r>
              <a:rPr lang="en-US" dirty="0">
                <a:latin typeface="+mj-lt"/>
              </a:rPr>
              <a:t> o </a:t>
            </a:r>
            <a:r>
              <a:rPr lang="en-US" dirty="0" err="1">
                <a:latin typeface="+mj-lt"/>
              </a:rPr>
              <a:t>dodjeli</a:t>
            </a:r>
            <a:r>
              <a:rPr lang="en-US" dirty="0">
                <a:latin typeface="+mj-lt"/>
              </a:rPr>
              <a:t> </a:t>
            </a:r>
            <a:r>
              <a:rPr lang="en-US" dirty="0" err="1">
                <a:latin typeface="+mj-lt"/>
              </a:rPr>
              <a:t>bespovratnih</a:t>
            </a:r>
            <a:r>
              <a:rPr lang="en-US" dirty="0">
                <a:latin typeface="+mj-lt"/>
              </a:rPr>
              <a:t> </a:t>
            </a:r>
            <a:r>
              <a:rPr lang="en-US" dirty="0" err="1">
                <a:latin typeface="+mj-lt"/>
              </a:rPr>
              <a:t>sredstava</a:t>
            </a:r>
            <a:endParaRPr lang="en-US" dirty="0">
              <a:latin typeface="+mj-lt"/>
            </a:endParaRPr>
          </a:p>
          <a:p>
            <a:pPr marL="285750" indent="-285750" algn="just">
              <a:spcAft>
                <a:spcPts val="600"/>
              </a:spcAft>
              <a:buFont typeface="Arial" panose="020B0604020202020204" pitchFamily="34" charset="0"/>
              <a:buChar char="•"/>
            </a:pPr>
            <a:r>
              <a:rPr lang="hr-HR" sz="1800" dirty="0"/>
              <a:t>Trajanje postupka dodjele: </a:t>
            </a:r>
            <a:r>
              <a:rPr lang="en-GB" sz="1800" b="1" dirty="0"/>
              <a:t>90</a:t>
            </a:r>
            <a:r>
              <a:rPr lang="hr-HR" sz="1800" b="1" dirty="0"/>
              <a:t> kalendarskih dana </a:t>
            </a:r>
            <a:endParaRPr lang="en-US" b="1" dirty="0">
              <a:latin typeface="+mj-lt"/>
            </a:endParaRPr>
          </a:p>
          <a:p>
            <a:pPr algn="just"/>
            <a:endParaRPr lang="en-US" b="1" dirty="0">
              <a:solidFill>
                <a:srgbClr val="000000"/>
              </a:solidFill>
              <a:latin typeface="+mj-lt"/>
            </a:endParaRPr>
          </a:p>
        </p:txBody>
      </p:sp>
      <p:sp>
        <p:nvSpPr>
          <p:cNvPr id="4" name="TextBox 3"/>
          <p:cNvSpPr txBox="1"/>
          <p:nvPr/>
        </p:nvSpPr>
        <p:spPr>
          <a:xfrm>
            <a:off x="513446" y="421336"/>
            <a:ext cx="11182565"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POSTUPAK DODJELE</a:t>
            </a:r>
          </a:p>
        </p:txBody>
      </p:sp>
      <p:pic>
        <p:nvPicPr>
          <p:cNvPr id="7" name="Slika 6">
            <a:extLst>
              <a:ext uri="{FF2B5EF4-FFF2-40B4-BE49-F238E27FC236}">
                <a16:creationId xmlns:a16="http://schemas.microsoft.com/office/drawing/2014/main" id="{F5823BEF-A510-48F7-9FEB-01DEB508DC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9050" y="6246702"/>
            <a:ext cx="2136479" cy="474773"/>
          </a:xfrm>
          <a:prstGeom prst="rect">
            <a:avLst/>
          </a:prstGeom>
        </p:spPr>
      </p:pic>
    </p:spTree>
    <p:extLst>
      <p:ext uri="{BB962C8B-B14F-4D97-AF65-F5344CB8AC3E}">
        <p14:creationId xmlns:p14="http://schemas.microsoft.com/office/powerpoint/2010/main" val="14617304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TextShape 1"/>
          <p:cNvSpPr txBox="1"/>
          <p:nvPr/>
        </p:nvSpPr>
        <p:spPr>
          <a:xfrm>
            <a:off x="436537" y="272989"/>
            <a:ext cx="10798560" cy="1142400"/>
          </a:xfrm>
          <a:prstGeom prst="rect">
            <a:avLst/>
          </a:prstGeom>
          <a:noFill/>
          <a:ln w="9360">
            <a:noFill/>
          </a:ln>
        </p:spPr>
        <p:txBody>
          <a:bodyPr lIns="0" tIns="0" rIns="0" bIns="0"/>
          <a:lstStyle/>
          <a:p>
            <a:pPr defTabSz="1219170">
              <a:defRPr/>
            </a:pPr>
            <a:endParaRPr lang="en-US" sz="3200" b="1" spc="-1" dirty="0">
              <a:solidFill>
                <a:srgbClr val="000000"/>
              </a:solidFill>
              <a:latin typeface="Calibri"/>
            </a:endParaRPr>
          </a:p>
        </p:txBody>
      </p:sp>
      <p:graphicFrame>
        <p:nvGraphicFramePr>
          <p:cNvPr id="229" name="Table 2"/>
          <p:cNvGraphicFramePr/>
          <p:nvPr>
            <p:extLst>
              <p:ext uri="{D42A27DB-BD31-4B8C-83A1-F6EECF244321}">
                <p14:modId xmlns:p14="http://schemas.microsoft.com/office/powerpoint/2010/main" val="2924366068"/>
              </p:ext>
            </p:extLst>
          </p:nvPr>
        </p:nvGraphicFramePr>
        <p:xfrm>
          <a:off x="221675" y="1096320"/>
          <a:ext cx="11289839" cy="4813300"/>
        </p:xfrm>
        <a:graphic>
          <a:graphicData uri="http://schemas.openxmlformats.org/drawingml/2006/table">
            <a:tbl>
              <a:tblPr/>
              <a:tblGrid>
                <a:gridCol w="3618805">
                  <a:extLst>
                    <a:ext uri="{9D8B030D-6E8A-4147-A177-3AD203B41FA5}">
                      <a16:colId xmlns:a16="http://schemas.microsoft.com/office/drawing/2014/main" val="20000"/>
                    </a:ext>
                  </a:extLst>
                </a:gridCol>
                <a:gridCol w="4055910">
                  <a:extLst>
                    <a:ext uri="{9D8B030D-6E8A-4147-A177-3AD203B41FA5}">
                      <a16:colId xmlns:a16="http://schemas.microsoft.com/office/drawing/2014/main" val="20001"/>
                    </a:ext>
                  </a:extLst>
                </a:gridCol>
                <a:gridCol w="3615124">
                  <a:extLst>
                    <a:ext uri="{9D8B030D-6E8A-4147-A177-3AD203B41FA5}">
                      <a16:colId xmlns:a16="http://schemas.microsoft.com/office/drawing/2014/main" val="20002"/>
                    </a:ext>
                  </a:extLst>
                </a:gridCol>
              </a:tblGrid>
              <a:tr h="721360">
                <a:tc>
                  <a:txBody>
                    <a:bodyPr/>
                    <a:lstStyle/>
                    <a:p>
                      <a:pPr algn="just">
                        <a:lnSpc>
                          <a:spcPts val="1500"/>
                        </a:lnSpc>
                      </a:pPr>
                      <a:r>
                        <a:rPr lang="hr-HR" sz="1800" b="1" strike="noStrike" spc="-1" dirty="0">
                          <a:solidFill>
                            <a:schemeClr val="tx1"/>
                          </a:solidFill>
                          <a:latin typeface="+mj-lt"/>
                          <a:ea typeface="MS PGothic"/>
                        </a:rPr>
                        <a:t>Korisnik</a:t>
                      </a:r>
                      <a:endParaRPr lang="hr-HR" sz="1800" b="0" strike="noStrike" spc="-1" dirty="0">
                        <a:solidFill>
                          <a:schemeClr val="tx1"/>
                        </a:solidFill>
                        <a:latin typeface="+mj-lt"/>
                      </a:endParaRPr>
                    </a:p>
                    <a:p>
                      <a:pPr algn="just">
                        <a:lnSpc>
                          <a:spcPct val="100000"/>
                        </a:lnSpc>
                        <a:spcBef>
                          <a:spcPts val="575"/>
                        </a:spcBef>
                      </a:pPr>
                      <a:r>
                        <a:rPr lang="hr-HR" sz="1600" b="1" strike="noStrike" spc="-1" dirty="0">
                          <a:solidFill>
                            <a:schemeClr val="tx1"/>
                          </a:solidFill>
                          <a:latin typeface="VladaRHSans Reg"/>
                          <a:ea typeface="MS PGothic"/>
                        </a:rPr>
                        <a:t> </a:t>
                      </a:r>
                      <a:endParaRPr lang="hr-HR" sz="1600" b="0" strike="noStrike" spc="-1" dirty="0">
                        <a:solidFill>
                          <a:schemeClr val="tx1"/>
                        </a:solidFill>
                        <a:latin typeface="Arial"/>
                      </a:endParaRPr>
                    </a:p>
                  </a:txBody>
                  <a:tcPr marL="91200" marR="91200" marT="60960" marB="60960">
                    <a:lnL w="12240">
                      <a:solidFill>
                        <a:srgbClr val="FFFFFF"/>
                      </a:solidFill>
                    </a:lnL>
                    <a:lnR w="12240">
                      <a:solidFill>
                        <a:srgbClr val="FFFFFF"/>
                      </a:solidFill>
                    </a:lnR>
                    <a:lnT w="12240">
                      <a:solidFill>
                        <a:srgbClr val="FFFFFF"/>
                      </a:solidFill>
                    </a:lnT>
                    <a:lnB w="38160">
                      <a:solidFill>
                        <a:srgbClr val="FFFFFF"/>
                      </a:solidFill>
                    </a:lnB>
                    <a:solidFill>
                      <a:schemeClr val="accent1">
                        <a:lumMod val="60000"/>
                        <a:lumOff val="40000"/>
                      </a:schemeClr>
                    </a:solidFill>
                  </a:tcPr>
                </a:tc>
                <a:tc>
                  <a:txBody>
                    <a:bodyPr/>
                    <a:lstStyle/>
                    <a:p>
                      <a:pPr algn="just">
                        <a:lnSpc>
                          <a:spcPts val="1500"/>
                        </a:lnSpc>
                      </a:pPr>
                      <a:r>
                        <a:rPr lang="en-GB" sz="1800" b="1" strike="noStrike" spc="-1">
                          <a:solidFill>
                            <a:schemeClr val="tx1"/>
                          </a:solidFill>
                          <a:latin typeface="+mj-lt"/>
                          <a:ea typeface="MS PGothic"/>
                        </a:rPr>
                        <a:t>Nadležno tijelo</a:t>
                      </a:r>
                      <a:r>
                        <a:rPr lang="hr-HR" sz="1800" b="1" strike="noStrike" spc="-1">
                          <a:solidFill>
                            <a:schemeClr val="tx1"/>
                          </a:solidFill>
                          <a:latin typeface="+mj-lt"/>
                          <a:ea typeface="MS PGothic"/>
                        </a:rPr>
                        <a:t>- </a:t>
                      </a:r>
                      <a:r>
                        <a:rPr lang="en-US" sz="1800" b="1" strike="noStrike" spc="-1" dirty="0">
                          <a:solidFill>
                            <a:schemeClr val="tx1"/>
                          </a:solidFill>
                          <a:latin typeface="+mj-lt"/>
                          <a:ea typeface="MS PGothic"/>
                        </a:rPr>
                        <a:t>MINGOR</a:t>
                      </a:r>
                      <a:endParaRPr lang="hr-HR" sz="1800" b="0" strike="noStrike" spc="-1" dirty="0">
                        <a:solidFill>
                          <a:schemeClr val="tx1"/>
                        </a:solidFill>
                        <a:latin typeface="+mj-lt"/>
                      </a:endParaRPr>
                    </a:p>
                  </a:txBody>
                  <a:tcPr marL="91200" marR="91200" marT="60960" marB="60960">
                    <a:lnL w="12240">
                      <a:solidFill>
                        <a:srgbClr val="FFFFFF"/>
                      </a:solidFill>
                    </a:lnL>
                    <a:lnR w="12240">
                      <a:solidFill>
                        <a:srgbClr val="FFFFFF"/>
                      </a:solidFill>
                    </a:lnR>
                    <a:lnT w="12240">
                      <a:solidFill>
                        <a:srgbClr val="FFFFFF"/>
                      </a:solidFill>
                    </a:lnT>
                    <a:lnB w="38160">
                      <a:solidFill>
                        <a:srgbClr val="FFFFFF"/>
                      </a:solidFill>
                    </a:lnB>
                    <a:solidFill>
                      <a:schemeClr val="accent1">
                        <a:lumMod val="60000"/>
                        <a:lumOff val="40000"/>
                      </a:schemeClr>
                    </a:solidFill>
                  </a:tcPr>
                </a:tc>
                <a:tc>
                  <a:txBody>
                    <a:bodyPr/>
                    <a:lstStyle/>
                    <a:p>
                      <a:pPr algn="just">
                        <a:lnSpc>
                          <a:spcPts val="1500"/>
                        </a:lnSpc>
                      </a:pPr>
                      <a:r>
                        <a:rPr lang="hr-HR" sz="1800" b="1" strike="noStrike" spc="-1">
                          <a:solidFill>
                            <a:schemeClr val="tx1"/>
                          </a:solidFill>
                          <a:latin typeface="+mj-lt"/>
                          <a:ea typeface="MS PGothic"/>
                        </a:rPr>
                        <a:t>P</a:t>
                      </a:r>
                      <a:r>
                        <a:rPr lang="en-GB" sz="1800" b="1" strike="noStrike" spc="-1">
                          <a:solidFill>
                            <a:schemeClr val="tx1"/>
                          </a:solidFill>
                          <a:latin typeface="+mj-lt"/>
                          <a:ea typeface="MS PGothic"/>
                        </a:rPr>
                        <a:t>rovedbeno</a:t>
                      </a:r>
                      <a:r>
                        <a:rPr lang="hr-HR" sz="1800" b="1" strike="noStrike" spc="-1">
                          <a:solidFill>
                            <a:schemeClr val="tx1"/>
                          </a:solidFill>
                          <a:latin typeface="+mj-lt"/>
                          <a:ea typeface="MS PGothic"/>
                        </a:rPr>
                        <a:t> tijelo - </a:t>
                      </a:r>
                      <a:r>
                        <a:rPr lang="hr-HR" sz="1800" b="1" strike="noStrike" spc="-1" dirty="0">
                          <a:solidFill>
                            <a:schemeClr val="tx1"/>
                          </a:solidFill>
                          <a:latin typeface="+mj-lt"/>
                          <a:ea typeface="MS PGothic"/>
                        </a:rPr>
                        <a:t>HAMAG-BICRO</a:t>
                      </a:r>
                      <a:endParaRPr lang="hr-HR" sz="1800" b="0" strike="noStrike" spc="-1" dirty="0">
                        <a:solidFill>
                          <a:schemeClr val="tx1"/>
                        </a:solidFill>
                        <a:latin typeface="+mj-lt"/>
                      </a:endParaRPr>
                    </a:p>
                  </a:txBody>
                  <a:tcPr marL="91200" marR="91200" marT="60960" marB="60960">
                    <a:lnL w="12240">
                      <a:solidFill>
                        <a:srgbClr val="FFFFFF"/>
                      </a:solidFill>
                    </a:lnL>
                    <a:lnR w="12240">
                      <a:solidFill>
                        <a:srgbClr val="FFFFFF"/>
                      </a:solidFill>
                    </a:lnR>
                    <a:lnT w="12240">
                      <a:solidFill>
                        <a:srgbClr val="FFFFFF"/>
                      </a:solidFill>
                    </a:lnT>
                    <a:lnB w="38160">
                      <a:solidFill>
                        <a:srgbClr val="FFFFFF"/>
                      </a:solidFill>
                    </a:lnB>
                    <a:solidFill>
                      <a:schemeClr val="accent1">
                        <a:lumMod val="60000"/>
                        <a:lumOff val="40000"/>
                      </a:schemeClr>
                    </a:solidFill>
                  </a:tcPr>
                </a:tc>
                <a:extLst>
                  <a:ext uri="{0D108BD9-81ED-4DB2-BD59-A6C34878D82A}">
                    <a16:rowId xmlns:a16="http://schemas.microsoft.com/office/drawing/2014/main" val="10000"/>
                  </a:ext>
                </a:extLst>
              </a:tr>
              <a:tr h="4048800">
                <a:tc>
                  <a:txBody>
                    <a:bodyPr/>
                    <a:lstStyle/>
                    <a:p>
                      <a:pPr algn="just">
                        <a:lnSpc>
                          <a:spcPct val="107000"/>
                        </a:lnSpc>
                      </a:pPr>
                      <a:endParaRPr lang="hr-HR" sz="2400" b="0" strike="noStrike" spc="-1" dirty="0">
                        <a:latin typeface="+mj-lt"/>
                      </a:endParaRPr>
                    </a:p>
                    <a:p>
                      <a:pPr algn="just">
                        <a:lnSpc>
                          <a:spcPts val="1500"/>
                        </a:lnSpc>
                      </a:pPr>
                      <a:endParaRPr lang="en-US" sz="1600" b="1" strike="noStrike" spc="-1" dirty="0">
                        <a:solidFill>
                          <a:srgbClr val="000000"/>
                        </a:solidFill>
                        <a:latin typeface="+mj-lt"/>
                        <a:ea typeface="MS PGothic"/>
                      </a:endParaRPr>
                    </a:p>
                    <a:p>
                      <a:pPr algn="just">
                        <a:lnSpc>
                          <a:spcPts val="1500"/>
                        </a:lnSpc>
                      </a:pPr>
                      <a:r>
                        <a:rPr lang="en-US" sz="1600" b="1" strike="noStrike" spc="-1" dirty="0">
                          <a:solidFill>
                            <a:srgbClr val="000000"/>
                          </a:solidFill>
                          <a:latin typeface="+mj-lt"/>
                          <a:ea typeface="MS PGothic"/>
                        </a:rPr>
                        <a:t>MSP</a:t>
                      </a:r>
                    </a:p>
                    <a:p>
                      <a:pPr marL="285750" indent="-285750" algn="just">
                        <a:lnSpc>
                          <a:spcPts val="1500"/>
                        </a:lnSpc>
                        <a:buFont typeface="Arial" panose="020B0604020202020204" pitchFamily="34" charset="0"/>
                        <a:buChar char="•"/>
                      </a:pPr>
                      <a:r>
                        <a:rPr lang="en-US" sz="1600" b="0" strike="noStrike" kern="1200" spc="-1" dirty="0" err="1">
                          <a:solidFill>
                            <a:srgbClr val="000000"/>
                          </a:solidFill>
                          <a:latin typeface="+mj-lt"/>
                          <a:ea typeface="MS PGothic"/>
                          <a:cs typeface="+mn-cs"/>
                        </a:rPr>
                        <a:t>kojem</a:t>
                      </a:r>
                      <a:r>
                        <a:rPr lang="en-US" sz="1600" b="0" strike="noStrike" kern="1200" spc="-1" dirty="0">
                          <a:solidFill>
                            <a:srgbClr val="000000"/>
                          </a:solidFill>
                          <a:latin typeface="+mj-lt"/>
                          <a:ea typeface="MS PGothic"/>
                          <a:cs typeface="+mn-cs"/>
                        </a:rPr>
                        <a:t> </a:t>
                      </a:r>
                      <a:r>
                        <a:rPr lang="en-US" sz="1600" b="0" strike="noStrike" kern="1200" spc="-1" dirty="0" err="1">
                          <a:solidFill>
                            <a:srgbClr val="000000"/>
                          </a:solidFill>
                          <a:latin typeface="+mj-lt"/>
                          <a:ea typeface="MS PGothic"/>
                          <a:cs typeface="+mn-cs"/>
                        </a:rPr>
                        <a:t>su</a:t>
                      </a:r>
                      <a:r>
                        <a:rPr lang="en-US" sz="1600" b="0" strike="noStrike" kern="1200" spc="-1" dirty="0">
                          <a:solidFill>
                            <a:srgbClr val="000000"/>
                          </a:solidFill>
                          <a:latin typeface="+mj-lt"/>
                          <a:ea typeface="MS PGothic"/>
                          <a:cs typeface="+mn-cs"/>
                        </a:rPr>
                        <a:t> </a:t>
                      </a:r>
                      <a:r>
                        <a:rPr lang="en-US" sz="1600" b="0" strike="noStrike" kern="1200" spc="-1" dirty="0" err="1">
                          <a:solidFill>
                            <a:srgbClr val="000000"/>
                          </a:solidFill>
                          <a:latin typeface="+mj-lt"/>
                          <a:ea typeface="MS PGothic"/>
                          <a:cs typeface="+mn-cs"/>
                        </a:rPr>
                        <a:t>dodijeljena</a:t>
                      </a:r>
                      <a:r>
                        <a:rPr lang="en-US" sz="1600" b="0" strike="noStrike" kern="1200" spc="-1" dirty="0">
                          <a:solidFill>
                            <a:srgbClr val="000000"/>
                          </a:solidFill>
                          <a:latin typeface="+mj-lt"/>
                          <a:ea typeface="MS PGothic"/>
                          <a:cs typeface="+mn-cs"/>
                        </a:rPr>
                        <a:t> </a:t>
                      </a:r>
                      <a:r>
                        <a:rPr lang="en-US" sz="1600" b="0" strike="noStrike" kern="1200" spc="-1" dirty="0" err="1">
                          <a:solidFill>
                            <a:srgbClr val="000000"/>
                          </a:solidFill>
                          <a:latin typeface="+mj-lt"/>
                          <a:ea typeface="MS PGothic"/>
                          <a:cs typeface="+mn-cs"/>
                        </a:rPr>
                        <a:t>bespovratna</a:t>
                      </a:r>
                      <a:r>
                        <a:rPr lang="en-US" sz="1600" b="0" strike="noStrike" kern="1200" spc="-1" dirty="0">
                          <a:solidFill>
                            <a:srgbClr val="000000"/>
                          </a:solidFill>
                          <a:latin typeface="+mj-lt"/>
                          <a:ea typeface="MS PGothic"/>
                          <a:cs typeface="+mn-cs"/>
                        </a:rPr>
                        <a:t> </a:t>
                      </a:r>
                      <a:r>
                        <a:rPr lang="en-US" sz="1600" b="0" strike="noStrike" kern="1200" spc="-1" dirty="0" err="1">
                          <a:solidFill>
                            <a:srgbClr val="000000"/>
                          </a:solidFill>
                          <a:latin typeface="+mj-lt"/>
                          <a:ea typeface="MS PGothic"/>
                          <a:cs typeface="+mn-cs"/>
                        </a:rPr>
                        <a:t>sredstva</a:t>
                      </a:r>
                      <a:r>
                        <a:rPr lang="en-US" sz="1600" b="0" strike="noStrike" kern="1200" spc="-1" dirty="0">
                          <a:solidFill>
                            <a:srgbClr val="000000"/>
                          </a:solidFill>
                          <a:latin typeface="+mj-lt"/>
                          <a:ea typeface="MS PGothic"/>
                          <a:cs typeface="+mn-cs"/>
                        </a:rPr>
                        <a:t> </a:t>
                      </a:r>
                    </a:p>
                    <a:p>
                      <a:pPr marL="285750" indent="-285750" algn="just">
                        <a:lnSpc>
                          <a:spcPts val="1500"/>
                        </a:lnSpc>
                        <a:buFont typeface="Arial" panose="020B0604020202020204" pitchFamily="34" charset="0"/>
                        <a:buChar char="•"/>
                      </a:pPr>
                      <a:r>
                        <a:rPr lang="en-US" sz="1600" b="0" strike="noStrike" kern="1200" spc="-1" dirty="0">
                          <a:solidFill>
                            <a:srgbClr val="000000"/>
                          </a:solidFill>
                          <a:latin typeface="+mj-lt"/>
                          <a:ea typeface="MS PGothic"/>
                          <a:cs typeface="+mn-cs"/>
                        </a:rPr>
                        <a:t>k</a:t>
                      </a:r>
                      <a:r>
                        <a:rPr lang="hr-HR" sz="1600" b="0" strike="noStrike" kern="1200" spc="-1" dirty="0">
                          <a:solidFill>
                            <a:srgbClr val="000000"/>
                          </a:solidFill>
                          <a:latin typeface="+mj-lt"/>
                          <a:ea typeface="MS PGothic"/>
                          <a:cs typeface="+mn-cs"/>
                        </a:rPr>
                        <a:t>oj</a:t>
                      </a:r>
                      <a:r>
                        <a:rPr lang="en-US" sz="1600" b="0" strike="noStrike" kern="1200" spc="-1" dirty="0" err="1">
                          <a:solidFill>
                            <a:srgbClr val="000000"/>
                          </a:solidFill>
                          <a:latin typeface="+mj-lt"/>
                          <a:ea typeface="MS PGothic"/>
                          <a:cs typeface="+mn-cs"/>
                        </a:rPr>
                        <a:t>i</a:t>
                      </a:r>
                      <a:r>
                        <a:rPr lang="hr-HR" sz="1600" b="0" strike="noStrike" kern="1200" spc="-1" dirty="0">
                          <a:solidFill>
                            <a:srgbClr val="000000"/>
                          </a:solidFill>
                          <a:latin typeface="+mj-lt"/>
                          <a:ea typeface="MS PGothic"/>
                          <a:cs typeface="+mn-cs"/>
                        </a:rPr>
                        <a:t> je potpis</a:t>
                      </a:r>
                      <a:r>
                        <a:rPr lang="en-US" sz="1600" b="0" strike="noStrike" kern="1200" spc="-1" dirty="0" err="1">
                          <a:solidFill>
                            <a:srgbClr val="000000"/>
                          </a:solidFill>
                          <a:latin typeface="+mj-lt"/>
                          <a:ea typeface="MS PGothic"/>
                          <a:cs typeface="+mn-cs"/>
                        </a:rPr>
                        <a:t>ao</a:t>
                      </a:r>
                      <a:r>
                        <a:rPr lang="hr-HR" sz="1600" b="0" strike="noStrike" kern="1200" spc="-1" dirty="0">
                          <a:solidFill>
                            <a:srgbClr val="000000"/>
                          </a:solidFill>
                          <a:latin typeface="+mj-lt"/>
                          <a:ea typeface="MS PGothic"/>
                          <a:cs typeface="+mn-cs"/>
                        </a:rPr>
                        <a:t> Ugovor o dodjeli bespovratnih sredstava</a:t>
                      </a:r>
                    </a:p>
                    <a:p>
                      <a:pPr marL="285750" marR="0" lvl="0" indent="-285750" algn="just" defTabSz="914400" rtl="0" eaLnBrk="1" fontAlgn="auto" latinLnBrk="0" hangingPunct="1">
                        <a:lnSpc>
                          <a:spcPts val="1500"/>
                        </a:lnSpc>
                        <a:spcBef>
                          <a:spcPts val="0"/>
                        </a:spcBef>
                        <a:spcAft>
                          <a:spcPts val="0"/>
                        </a:spcAft>
                        <a:buClrTx/>
                        <a:buSzTx/>
                        <a:buFont typeface="Arial" panose="020B0604020202020204" pitchFamily="34" charset="0"/>
                        <a:buChar char="•"/>
                        <a:tabLst/>
                        <a:defRPr/>
                      </a:pPr>
                      <a:r>
                        <a:rPr lang="en-US" sz="1600" b="0" strike="noStrike" kern="1200" spc="-1" dirty="0">
                          <a:solidFill>
                            <a:srgbClr val="000000"/>
                          </a:solidFill>
                          <a:latin typeface="+mj-lt"/>
                          <a:ea typeface="MS PGothic"/>
                          <a:cs typeface="+mn-cs"/>
                        </a:rPr>
                        <a:t>koji </a:t>
                      </a:r>
                      <a:r>
                        <a:rPr lang="hr-HR" sz="1600" b="0" strike="noStrike" kern="1200" spc="-1" dirty="0">
                          <a:solidFill>
                            <a:srgbClr val="000000"/>
                          </a:solidFill>
                          <a:latin typeface="+mj-lt"/>
                          <a:ea typeface="MS PGothic"/>
                          <a:cs typeface="+mn-cs"/>
                        </a:rPr>
                        <a:t>prov</a:t>
                      </a:r>
                      <a:r>
                        <a:rPr lang="en-US" sz="1600" b="0" strike="noStrike" kern="1200" spc="-1" dirty="0" err="1">
                          <a:solidFill>
                            <a:srgbClr val="000000"/>
                          </a:solidFill>
                          <a:latin typeface="+mj-lt"/>
                          <a:ea typeface="MS PGothic"/>
                          <a:cs typeface="+mn-cs"/>
                        </a:rPr>
                        <a:t>odi</a:t>
                      </a:r>
                      <a:r>
                        <a:rPr lang="hr-HR" sz="1600" b="0" strike="noStrike" kern="1200" spc="-1" dirty="0">
                          <a:solidFill>
                            <a:srgbClr val="000000"/>
                          </a:solidFill>
                          <a:latin typeface="+mj-lt"/>
                          <a:ea typeface="MS PGothic"/>
                          <a:cs typeface="+mn-cs"/>
                        </a:rPr>
                        <a:t> svoj projekt i time </a:t>
                      </a:r>
                      <a:r>
                        <a:rPr lang="hr-HR" sz="1600" b="0" strike="noStrike" kern="1200" spc="-1" dirty="0" err="1">
                          <a:solidFill>
                            <a:srgbClr val="000000"/>
                          </a:solidFill>
                          <a:latin typeface="+mj-lt"/>
                          <a:ea typeface="MS PGothic"/>
                          <a:cs typeface="+mn-cs"/>
                        </a:rPr>
                        <a:t>doprin</a:t>
                      </a:r>
                      <a:r>
                        <a:rPr lang="en-US" sz="1600" b="0" strike="noStrike" kern="1200" spc="-1" dirty="0" err="1">
                          <a:solidFill>
                            <a:srgbClr val="000000"/>
                          </a:solidFill>
                          <a:latin typeface="+mj-lt"/>
                          <a:ea typeface="MS PGothic"/>
                          <a:cs typeface="+mn-cs"/>
                        </a:rPr>
                        <a:t>osi</a:t>
                      </a:r>
                      <a:r>
                        <a:rPr lang="hr-HR" sz="1600" b="0" strike="noStrike" kern="1200" spc="-1" dirty="0">
                          <a:solidFill>
                            <a:srgbClr val="000000"/>
                          </a:solidFill>
                          <a:latin typeface="+mj-lt"/>
                          <a:ea typeface="MS PGothic"/>
                          <a:cs typeface="+mn-cs"/>
                        </a:rPr>
                        <a:t> ciljevima Poziva, odnosno </a:t>
                      </a:r>
                      <a:r>
                        <a:rPr lang="en-GB" sz="1600" b="0" strike="noStrike" kern="1200" spc="-1" dirty="0">
                          <a:solidFill>
                            <a:srgbClr val="000000"/>
                          </a:solidFill>
                          <a:latin typeface="+mj-lt"/>
                          <a:ea typeface="MS PGothic"/>
                          <a:cs typeface="+mn-cs"/>
                        </a:rPr>
                        <a:t>NPOO-a</a:t>
                      </a:r>
                      <a:endParaRPr lang="hr-HR" sz="1600" b="0" strike="noStrike" kern="1200" spc="-1" dirty="0">
                        <a:solidFill>
                          <a:srgbClr val="000000"/>
                        </a:solidFill>
                        <a:latin typeface="+mj-lt"/>
                        <a:ea typeface="MS PGothic"/>
                        <a:cs typeface="+mn-cs"/>
                      </a:endParaRPr>
                    </a:p>
                    <a:p>
                      <a:pPr algn="just">
                        <a:lnSpc>
                          <a:spcPts val="1500"/>
                        </a:lnSpc>
                      </a:pPr>
                      <a:endParaRPr lang="hr-HR" sz="1600" b="0" strike="noStrike" spc="-1" dirty="0">
                        <a:latin typeface="+mj-lt"/>
                      </a:endParaRPr>
                    </a:p>
                  </a:txBody>
                  <a:tcPr marL="91200" marR="91200" marT="60960" marB="60960">
                    <a:lnL w="12240">
                      <a:solidFill>
                        <a:srgbClr val="FFFFFF"/>
                      </a:solidFill>
                    </a:lnL>
                    <a:lnR w="12240">
                      <a:solidFill>
                        <a:srgbClr val="FFFFFF"/>
                      </a:solidFill>
                    </a:lnR>
                    <a:lnT w="38160">
                      <a:solidFill>
                        <a:srgbClr val="FFFFFF"/>
                      </a:solidFill>
                    </a:lnT>
                    <a:lnB w="12240">
                      <a:solidFill>
                        <a:srgbClr val="FFFFFF"/>
                      </a:solidFill>
                    </a:lnB>
                    <a:solidFill>
                      <a:srgbClr val="BFBFBF"/>
                    </a:solidFill>
                  </a:tcPr>
                </a:tc>
                <a:tc>
                  <a:txBody>
                    <a:bodyPr/>
                    <a:lstStyle/>
                    <a:p>
                      <a:pPr marL="287338" indent="-285750" algn="just">
                        <a:lnSpc>
                          <a:spcPct val="100000"/>
                        </a:lnSpc>
                        <a:spcBef>
                          <a:spcPts val="575"/>
                        </a:spcBef>
                        <a:buClr>
                          <a:srgbClr val="000000"/>
                        </a:buClr>
                        <a:buFont typeface="Arial" panose="020B0604020202020204" pitchFamily="34" charset="0"/>
                        <a:buChar char="•"/>
                      </a:pPr>
                      <a:r>
                        <a:rPr lang="hr-HR" sz="1600" b="0" strike="noStrike" spc="-1" dirty="0">
                          <a:solidFill>
                            <a:srgbClr val="000000"/>
                          </a:solidFill>
                          <a:latin typeface="+mj-lt"/>
                          <a:ea typeface="MS PGothic"/>
                        </a:rPr>
                        <a:t>Prati postižu li projekti utvrđene ciljeve i rezultate</a:t>
                      </a:r>
                      <a:endParaRPr lang="en-US" sz="1600" b="0" strike="noStrike" spc="-1" dirty="0">
                        <a:solidFill>
                          <a:srgbClr val="000000"/>
                        </a:solidFill>
                        <a:latin typeface="+mj-lt"/>
                        <a:ea typeface="MS PGothic"/>
                      </a:endParaRPr>
                    </a:p>
                    <a:p>
                      <a:pPr marL="287338" indent="-285750" algn="just">
                        <a:lnSpc>
                          <a:spcPct val="100000"/>
                        </a:lnSpc>
                        <a:spcBef>
                          <a:spcPts val="575"/>
                        </a:spcBef>
                        <a:buClr>
                          <a:srgbClr val="000000"/>
                        </a:buClr>
                        <a:buFont typeface="Arial" panose="020B0604020202020204" pitchFamily="34" charset="0"/>
                        <a:buChar char="•"/>
                      </a:pPr>
                      <a:r>
                        <a:rPr lang="hr-HR" sz="1600" b="0" strike="noStrike" spc="-1" dirty="0">
                          <a:latin typeface="+mj-lt"/>
                        </a:rPr>
                        <a:t>Izvršava isplate i povrate</a:t>
                      </a:r>
                    </a:p>
                    <a:p>
                      <a:pPr marL="287338" indent="-285750" algn="just">
                        <a:lnSpc>
                          <a:spcPct val="100000"/>
                        </a:lnSpc>
                        <a:spcBef>
                          <a:spcPts val="575"/>
                        </a:spcBef>
                        <a:buClr>
                          <a:srgbClr val="000000"/>
                        </a:buClr>
                        <a:buFont typeface="Arial" panose="020B0604020202020204" pitchFamily="34" charset="0"/>
                        <a:buChar char="•"/>
                      </a:pPr>
                      <a:r>
                        <a:rPr lang="hr-HR" sz="1600" b="0" strike="noStrike" spc="-1" dirty="0">
                          <a:solidFill>
                            <a:srgbClr val="000000"/>
                          </a:solidFill>
                          <a:latin typeface="+mj-lt"/>
                          <a:ea typeface="MS PGothic"/>
                        </a:rPr>
                        <a:t>Može od korisnika zahtijevati dostavu redovnih ili ad hoc  izvješća o:</a:t>
                      </a:r>
                      <a:endParaRPr lang="hr-HR" sz="1600" b="0" strike="noStrike" spc="-1" dirty="0">
                        <a:latin typeface="+mj-lt"/>
                      </a:endParaRPr>
                    </a:p>
                    <a:p>
                      <a:pPr marL="541338" lvl="1" indent="-285750" algn="just">
                        <a:lnSpc>
                          <a:spcPct val="100000"/>
                        </a:lnSpc>
                        <a:spcBef>
                          <a:spcPts val="575"/>
                        </a:spcBef>
                        <a:buClr>
                          <a:srgbClr val="000000"/>
                        </a:buClr>
                        <a:buFont typeface="Arial" panose="020B0604020202020204" pitchFamily="34" charset="0"/>
                        <a:buChar char="•"/>
                      </a:pPr>
                      <a:r>
                        <a:rPr lang="hr-HR" sz="1600" b="0" strike="noStrike" spc="-1" dirty="0">
                          <a:solidFill>
                            <a:srgbClr val="000000"/>
                          </a:solidFill>
                          <a:latin typeface="+mj-lt"/>
                          <a:ea typeface="MS PGothic"/>
                        </a:rPr>
                        <a:t>Provedbi projekta</a:t>
                      </a:r>
                      <a:endParaRPr lang="hr-HR" sz="1600" b="0" strike="noStrike" spc="-1" dirty="0">
                        <a:latin typeface="+mj-lt"/>
                      </a:endParaRPr>
                    </a:p>
                    <a:p>
                      <a:pPr marL="541338" lvl="1" indent="-285750" algn="just">
                        <a:lnSpc>
                          <a:spcPct val="100000"/>
                        </a:lnSpc>
                        <a:spcBef>
                          <a:spcPts val="575"/>
                        </a:spcBef>
                        <a:buClr>
                          <a:srgbClr val="000000"/>
                        </a:buClr>
                        <a:buFont typeface="Arial" panose="020B0604020202020204" pitchFamily="34" charset="0"/>
                        <a:buChar char="•"/>
                      </a:pPr>
                      <a:r>
                        <a:rPr lang="hr-HR" sz="1600" b="0" strike="noStrike" spc="-1" dirty="0">
                          <a:solidFill>
                            <a:srgbClr val="000000"/>
                          </a:solidFill>
                          <a:latin typeface="+mj-lt"/>
                          <a:ea typeface="MS PGothic"/>
                        </a:rPr>
                        <a:t>Ostvarivanju pokazatelja, </a:t>
                      </a:r>
                      <a:endParaRPr lang="hr-HR" sz="1600" b="0" strike="noStrike" spc="-1" dirty="0">
                        <a:latin typeface="+mj-lt"/>
                      </a:endParaRPr>
                    </a:p>
                    <a:p>
                      <a:pPr marL="541338" lvl="1" indent="-285750" algn="just">
                        <a:lnSpc>
                          <a:spcPct val="100000"/>
                        </a:lnSpc>
                        <a:spcBef>
                          <a:spcPts val="575"/>
                        </a:spcBef>
                        <a:buClr>
                          <a:srgbClr val="000000"/>
                        </a:buClr>
                        <a:buFont typeface="Arial" panose="020B0604020202020204" pitchFamily="34" charset="0"/>
                        <a:buChar char="•"/>
                      </a:pPr>
                      <a:r>
                        <a:rPr lang="hr-HR" sz="1600" b="0" strike="noStrike" spc="-1" dirty="0">
                          <a:solidFill>
                            <a:srgbClr val="000000"/>
                          </a:solidFill>
                          <a:latin typeface="+mj-lt"/>
                          <a:ea typeface="MS PGothic"/>
                        </a:rPr>
                        <a:t>Horizontalnim pitanjima </a:t>
                      </a:r>
                      <a:endParaRPr lang="hr-HR" sz="1600" b="0" strike="noStrike" spc="-1" dirty="0">
                        <a:latin typeface="+mj-lt"/>
                      </a:endParaRPr>
                    </a:p>
                    <a:p>
                      <a:pPr marL="541338" lvl="1" indent="-285750" algn="just">
                        <a:lnSpc>
                          <a:spcPct val="100000"/>
                        </a:lnSpc>
                        <a:spcBef>
                          <a:spcPts val="575"/>
                        </a:spcBef>
                        <a:buClr>
                          <a:srgbClr val="000000"/>
                        </a:buClr>
                        <a:buFont typeface="Arial" panose="020B0604020202020204" pitchFamily="34" charset="0"/>
                        <a:buChar char="•"/>
                      </a:pPr>
                      <a:r>
                        <a:rPr lang="hr-HR" sz="1600" b="0" strike="noStrike" spc="-1" dirty="0">
                          <a:solidFill>
                            <a:srgbClr val="000000"/>
                          </a:solidFill>
                          <a:latin typeface="+mj-lt"/>
                          <a:ea typeface="MS PGothic"/>
                        </a:rPr>
                        <a:t>Drugim informacijama potrebnim za izvještavanje i vrednovanje </a:t>
                      </a:r>
                      <a:r>
                        <a:rPr lang="en-GB" sz="1600" b="0" strike="noStrike" spc="-1" dirty="0">
                          <a:solidFill>
                            <a:srgbClr val="000000"/>
                          </a:solidFill>
                          <a:latin typeface="+mj-lt"/>
                          <a:ea typeface="MS PGothic"/>
                        </a:rPr>
                        <a:t>NPOO-a</a:t>
                      </a:r>
                      <a:endParaRPr lang="hr-HR" sz="1600" b="0" strike="noStrike" spc="-1" dirty="0">
                        <a:latin typeface="+mj-lt"/>
                      </a:endParaRPr>
                    </a:p>
                    <a:p>
                      <a:pPr algn="just">
                        <a:lnSpc>
                          <a:spcPct val="107000"/>
                        </a:lnSpc>
                      </a:pPr>
                      <a:endParaRPr lang="hr-HR" sz="1500" b="0" strike="noStrike" spc="-1" dirty="0">
                        <a:latin typeface="+mj-lt"/>
                      </a:endParaRPr>
                    </a:p>
                  </a:txBody>
                  <a:tcPr marL="91200" marR="91200" marT="60960" marB="60960">
                    <a:lnL w="12240">
                      <a:solidFill>
                        <a:srgbClr val="FFFFFF"/>
                      </a:solidFill>
                    </a:lnL>
                    <a:lnR w="12240">
                      <a:solidFill>
                        <a:srgbClr val="FFFFFF"/>
                      </a:solidFill>
                    </a:lnR>
                    <a:lnT w="38160">
                      <a:solidFill>
                        <a:srgbClr val="FFFFFF"/>
                      </a:solidFill>
                    </a:lnT>
                    <a:lnB w="12240">
                      <a:solidFill>
                        <a:srgbClr val="FFFFFF"/>
                      </a:solidFill>
                    </a:lnB>
                    <a:solidFill>
                      <a:srgbClr val="D9D9D9"/>
                    </a:solidFill>
                  </a:tcPr>
                </a:tc>
                <a:tc>
                  <a:txBody>
                    <a:bodyPr/>
                    <a:lstStyle/>
                    <a:p>
                      <a:pPr marL="0" indent="0" algn="just">
                        <a:lnSpc>
                          <a:spcPts val="1500"/>
                        </a:lnSpc>
                        <a:buFont typeface="Arial" panose="020B0604020202020204" pitchFamily="34" charset="0"/>
                        <a:buNone/>
                      </a:pPr>
                      <a:r>
                        <a:rPr lang="hr-HR" sz="1600" b="1" strike="noStrike" spc="-1" dirty="0">
                          <a:solidFill>
                            <a:srgbClr val="000000"/>
                          </a:solidFill>
                          <a:latin typeface="+mj-lt"/>
                          <a:ea typeface="MS PGothic"/>
                        </a:rPr>
                        <a:t>Ključna uloga u provedbi projekata</a:t>
                      </a:r>
                      <a:endParaRPr lang="hr-HR" sz="1600" b="0" strike="noStrike" spc="-1" dirty="0">
                        <a:latin typeface="+mj-lt"/>
                      </a:endParaRPr>
                    </a:p>
                    <a:p>
                      <a:pPr marL="287338" indent="-285750" algn="just">
                        <a:lnSpc>
                          <a:spcPct val="100000"/>
                        </a:lnSpc>
                        <a:spcBef>
                          <a:spcPts val="575"/>
                        </a:spcBef>
                        <a:buClr>
                          <a:srgbClr val="000000"/>
                        </a:buClr>
                        <a:buFont typeface="Arial" panose="020B0604020202020204" pitchFamily="34" charset="0"/>
                        <a:buChar char="•"/>
                      </a:pPr>
                      <a:r>
                        <a:rPr lang="hr-HR" sz="1600" b="0" strike="noStrike" spc="-1" dirty="0">
                          <a:solidFill>
                            <a:srgbClr val="000000"/>
                          </a:solidFill>
                          <a:latin typeface="+mj-lt"/>
                          <a:ea typeface="MS PGothic"/>
                        </a:rPr>
                        <a:t>Provjerava Korisnikove Zahtjeve za nadoknadom sredstava</a:t>
                      </a:r>
                      <a:endParaRPr lang="hr-HR" sz="1600" b="0" strike="noStrike" spc="-1" dirty="0">
                        <a:latin typeface="+mj-lt"/>
                      </a:endParaRPr>
                    </a:p>
                    <a:p>
                      <a:pPr marL="287338" indent="-285750" algn="just">
                        <a:lnSpc>
                          <a:spcPct val="100000"/>
                        </a:lnSpc>
                        <a:spcBef>
                          <a:spcPts val="575"/>
                        </a:spcBef>
                        <a:buClr>
                          <a:srgbClr val="000000"/>
                        </a:buClr>
                        <a:buFont typeface="Arial" panose="020B0604020202020204" pitchFamily="34" charset="0"/>
                        <a:buChar char="•"/>
                      </a:pPr>
                      <a:r>
                        <a:rPr lang="hr-HR" sz="1600" b="0" strike="noStrike" spc="-1" dirty="0">
                          <a:solidFill>
                            <a:srgbClr val="000000"/>
                          </a:solidFill>
                          <a:latin typeface="+mj-lt"/>
                          <a:ea typeface="MS PGothic"/>
                        </a:rPr>
                        <a:t>Provjerava potraživane troškove (provjera prihvatljivosti izdataka</a:t>
                      </a:r>
                      <a:r>
                        <a:rPr lang="en-GB" sz="1600" b="0" strike="noStrike" spc="-1" dirty="0">
                          <a:solidFill>
                            <a:srgbClr val="000000"/>
                          </a:solidFill>
                          <a:latin typeface="+mj-lt"/>
                          <a:ea typeface="MS PGothic"/>
                        </a:rPr>
                        <a:t>)</a:t>
                      </a:r>
                      <a:endParaRPr lang="hr-HR" sz="1600" b="0" strike="noStrike" spc="-1" dirty="0">
                        <a:latin typeface="+mj-lt"/>
                      </a:endParaRPr>
                    </a:p>
                    <a:p>
                      <a:pPr marL="287338" indent="-285750" algn="just">
                        <a:lnSpc>
                          <a:spcPct val="100000"/>
                        </a:lnSpc>
                        <a:spcBef>
                          <a:spcPts val="575"/>
                        </a:spcBef>
                        <a:buClr>
                          <a:srgbClr val="000000"/>
                        </a:buClr>
                        <a:buFont typeface="Arial" panose="020B0604020202020204" pitchFamily="34" charset="0"/>
                        <a:buChar char="•"/>
                      </a:pPr>
                      <a:r>
                        <a:rPr lang="hr-HR" sz="1600" b="0" strike="noStrike" spc="-1" dirty="0">
                          <a:solidFill>
                            <a:srgbClr val="000000"/>
                          </a:solidFill>
                          <a:latin typeface="+mj-lt"/>
                          <a:ea typeface="MS PGothic"/>
                        </a:rPr>
                        <a:t>Ex-</a:t>
                      </a:r>
                      <a:r>
                        <a:rPr lang="hr-HR" sz="1600" b="0" strike="noStrike" spc="-1" dirty="0" err="1">
                          <a:solidFill>
                            <a:srgbClr val="000000"/>
                          </a:solidFill>
                          <a:latin typeface="+mj-lt"/>
                          <a:ea typeface="MS PGothic"/>
                        </a:rPr>
                        <a:t>ante</a:t>
                      </a:r>
                      <a:r>
                        <a:rPr lang="hr-HR" sz="1600" b="0" strike="noStrike" spc="-1" dirty="0">
                          <a:solidFill>
                            <a:srgbClr val="000000"/>
                          </a:solidFill>
                          <a:latin typeface="+mj-lt"/>
                          <a:ea typeface="MS PGothic"/>
                        </a:rPr>
                        <a:t> i ex-post provjera  postupaka nabava</a:t>
                      </a:r>
                      <a:endParaRPr lang="hr-HR" sz="1600" b="0" strike="noStrike" spc="-1" dirty="0">
                        <a:latin typeface="+mj-lt"/>
                      </a:endParaRPr>
                    </a:p>
                    <a:p>
                      <a:pPr marL="287338" marR="0" lvl="0" indent="-285750" algn="just" defTabSz="914400" rtl="0" eaLnBrk="1" fontAlgn="auto" latinLnBrk="0" hangingPunct="1">
                        <a:lnSpc>
                          <a:spcPct val="100000"/>
                        </a:lnSpc>
                        <a:spcBef>
                          <a:spcPts val="575"/>
                        </a:spcBef>
                        <a:spcAft>
                          <a:spcPts val="0"/>
                        </a:spcAft>
                        <a:buClr>
                          <a:srgbClr val="000000"/>
                        </a:buClr>
                        <a:buSzTx/>
                        <a:buFont typeface="Arial" panose="020B0604020202020204" pitchFamily="34" charset="0"/>
                        <a:buChar char="•"/>
                        <a:tabLst/>
                        <a:defRPr/>
                      </a:pPr>
                      <a:r>
                        <a:rPr lang="hr-HR" sz="1600" b="0" strike="noStrike" spc="-1" dirty="0">
                          <a:latin typeface="+mj-lt"/>
                        </a:rPr>
                        <a:t>Odobrava izmjene ugovora</a:t>
                      </a:r>
                    </a:p>
                    <a:p>
                      <a:pPr marL="287338" indent="-285750" algn="just">
                        <a:lnSpc>
                          <a:spcPct val="100000"/>
                        </a:lnSpc>
                        <a:spcBef>
                          <a:spcPts val="575"/>
                        </a:spcBef>
                        <a:buClr>
                          <a:srgbClr val="000000"/>
                        </a:buClr>
                        <a:buFont typeface="Arial" panose="020B0604020202020204" pitchFamily="34" charset="0"/>
                        <a:buChar char="•"/>
                      </a:pPr>
                      <a:r>
                        <a:rPr lang="hr-HR" sz="1600" b="0" strike="noStrike" spc="-1" dirty="0">
                          <a:solidFill>
                            <a:srgbClr val="000000"/>
                          </a:solidFill>
                          <a:latin typeface="+mj-lt"/>
                          <a:ea typeface="MS PGothic"/>
                        </a:rPr>
                        <a:t>Provjerava napredak provedbe projekta</a:t>
                      </a:r>
                      <a:endParaRPr lang="hr-HR" sz="1600" b="0" strike="noStrike" spc="-1" dirty="0">
                        <a:latin typeface="+mj-lt"/>
                      </a:endParaRPr>
                    </a:p>
                    <a:p>
                      <a:pPr marL="287338" indent="-285750" algn="just">
                        <a:lnSpc>
                          <a:spcPct val="100000"/>
                        </a:lnSpc>
                        <a:spcBef>
                          <a:spcPts val="575"/>
                        </a:spcBef>
                        <a:buClr>
                          <a:srgbClr val="000000"/>
                        </a:buClr>
                        <a:buFont typeface="Arial" panose="020B0604020202020204" pitchFamily="34" charset="0"/>
                        <a:buChar char="•"/>
                      </a:pPr>
                      <a:r>
                        <a:rPr lang="hr-HR" sz="1600" b="0" strike="noStrike" spc="-1" dirty="0">
                          <a:solidFill>
                            <a:srgbClr val="000000"/>
                          </a:solidFill>
                          <a:latin typeface="+mj-lt"/>
                          <a:ea typeface="MS PGothic"/>
                        </a:rPr>
                        <a:t>Provjerava ostvarenje pokazatelja</a:t>
                      </a:r>
                      <a:endParaRPr lang="hr-HR" sz="1600" b="0" strike="noStrike" spc="-1" dirty="0">
                        <a:latin typeface="+mj-lt"/>
                      </a:endParaRPr>
                    </a:p>
                    <a:p>
                      <a:pPr marL="287338" indent="-285750" algn="just">
                        <a:lnSpc>
                          <a:spcPct val="100000"/>
                        </a:lnSpc>
                        <a:spcBef>
                          <a:spcPts val="575"/>
                        </a:spcBef>
                        <a:buClr>
                          <a:srgbClr val="000000"/>
                        </a:buClr>
                        <a:buFont typeface="Arial" panose="020B0604020202020204" pitchFamily="34" charset="0"/>
                        <a:buChar char="•"/>
                      </a:pPr>
                      <a:r>
                        <a:rPr lang="hr-HR" sz="1600" b="0" strike="noStrike" spc="-1" dirty="0">
                          <a:solidFill>
                            <a:srgbClr val="000000"/>
                          </a:solidFill>
                          <a:latin typeface="+mj-lt"/>
                          <a:ea typeface="MS PGothic"/>
                        </a:rPr>
                        <a:t>Provjere na licu mjesta</a:t>
                      </a:r>
                      <a:endParaRPr lang="hr-HR" sz="1600" b="0" strike="noStrike" spc="-1" dirty="0">
                        <a:latin typeface="+mj-lt"/>
                      </a:endParaRPr>
                    </a:p>
                    <a:p>
                      <a:pPr marL="287338" indent="-285750" algn="just">
                        <a:lnSpc>
                          <a:spcPct val="100000"/>
                        </a:lnSpc>
                        <a:spcBef>
                          <a:spcPts val="575"/>
                        </a:spcBef>
                        <a:buClr>
                          <a:srgbClr val="000000"/>
                        </a:buClr>
                        <a:buFont typeface="Arial" panose="020B0604020202020204" pitchFamily="34" charset="0"/>
                        <a:buChar char="•"/>
                      </a:pPr>
                      <a:r>
                        <a:rPr lang="hr-HR" sz="1600" b="0" strike="noStrike" spc="-1" dirty="0">
                          <a:solidFill>
                            <a:srgbClr val="000000"/>
                          </a:solidFill>
                          <a:latin typeface="+mj-lt"/>
                          <a:ea typeface="MS PGothic"/>
                        </a:rPr>
                        <a:t>Provjerava poštivanje zahtjeva za informiranje i vidljivost</a:t>
                      </a:r>
                      <a:endParaRPr lang="hr-HR" sz="1600" b="0" strike="noStrike" spc="-1" dirty="0">
                        <a:latin typeface="+mj-lt"/>
                      </a:endParaRPr>
                    </a:p>
                  </a:txBody>
                  <a:tcPr marL="91200" marR="91200" marT="60960" marB="60960">
                    <a:lnL w="12240">
                      <a:solidFill>
                        <a:srgbClr val="FFFFFF"/>
                      </a:solidFill>
                    </a:lnL>
                    <a:lnR w="12240">
                      <a:solidFill>
                        <a:srgbClr val="FFFFFF"/>
                      </a:solidFill>
                    </a:lnR>
                    <a:lnT w="38160">
                      <a:solidFill>
                        <a:srgbClr val="FFFFFF"/>
                      </a:solidFill>
                    </a:lnT>
                    <a:lnB w="12240">
                      <a:solidFill>
                        <a:srgbClr val="FFFFFF"/>
                      </a:solidFill>
                    </a:lnB>
                    <a:solidFill>
                      <a:srgbClr val="D9D9D9"/>
                    </a:solidFill>
                  </a:tcPr>
                </a:tc>
                <a:extLst>
                  <a:ext uri="{0D108BD9-81ED-4DB2-BD59-A6C34878D82A}">
                    <a16:rowId xmlns:a16="http://schemas.microsoft.com/office/drawing/2014/main" val="10001"/>
                  </a:ext>
                </a:extLst>
              </a:tr>
            </a:tbl>
          </a:graphicData>
        </a:graphic>
      </p:graphicFrame>
      <p:sp>
        <p:nvSpPr>
          <p:cNvPr id="4" name="TextBox 3">
            <a:extLst>
              <a:ext uri="{FF2B5EF4-FFF2-40B4-BE49-F238E27FC236}">
                <a16:creationId xmlns:a16="http://schemas.microsoft.com/office/drawing/2014/main" id="{EEFA9FEC-E093-489D-9985-E340ACD5EE1E}"/>
              </a:ext>
            </a:extLst>
          </p:cNvPr>
          <p:cNvSpPr txBox="1"/>
          <p:nvPr/>
        </p:nvSpPr>
        <p:spPr>
          <a:xfrm>
            <a:off x="328949" y="382524"/>
            <a:ext cx="11182565"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defTabSz="1219170">
              <a:defRPr/>
            </a:pPr>
            <a:r>
              <a:rPr lang="en-US" sz="2400" b="1" spc="-1">
                <a:solidFill>
                  <a:srgbClr val="000000"/>
                </a:solidFill>
                <a:latin typeface="VladaRHSans Med"/>
                <a:ea typeface="MS PGothic"/>
              </a:rPr>
              <a:t>ULOGE UGOVORNIH STRANA</a:t>
            </a:r>
            <a:endParaRPr lang="en-US" sz="2400" b="1" spc="-1" dirty="0">
              <a:solidFill>
                <a:srgbClr val="000000"/>
              </a:solidFill>
              <a:latin typeface="Calibri"/>
            </a:endParaRPr>
          </a:p>
        </p:txBody>
      </p:sp>
      <p:pic>
        <p:nvPicPr>
          <p:cNvPr id="5" name="Slika 6">
            <a:extLst>
              <a:ext uri="{FF2B5EF4-FFF2-40B4-BE49-F238E27FC236}">
                <a16:creationId xmlns:a16="http://schemas.microsoft.com/office/drawing/2014/main" id="{7EC5BE20-E41F-4CE2-85F0-2F6C9B7ABA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3883" y="6238089"/>
            <a:ext cx="2136479" cy="474773"/>
          </a:xfrm>
          <a:prstGeom prst="rect">
            <a:avLst/>
          </a:prstGeom>
        </p:spPr>
      </p:pic>
      <p:pic>
        <p:nvPicPr>
          <p:cNvPr id="6" name="Picture 5">
            <a:extLst>
              <a:ext uri="{FF2B5EF4-FFF2-40B4-BE49-F238E27FC236}">
                <a16:creationId xmlns:a16="http://schemas.microsoft.com/office/drawing/2014/main" id="{E1B33292-D29F-4540-8C92-D6B657FB283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Tree>
    <p:extLst>
      <p:ext uri="{BB962C8B-B14F-4D97-AF65-F5344CB8AC3E}">
        <p14:creationId xmlns:p14="http://schemas.microsoft.com/office/powerpoint/2010/main" val="2730315079"/>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5524A93-4D01-410C-9BD1-7FCBBE658DBF}"/>
              </a:ext>
            </a:extLst>
          </p:cNvPr>
          <p:cNvSpPr>
            <a:spLocks noGrp="1"/>
          </p:cNvSpPr>
          <p:nvPr>
            <p:ph type="title"/>
          </p:nvPr>
        </p:nvSpPr>
        <p:spPr>
          <a:xfrm>
            <a:off x="696384" y="466364"/>
            <a:ext cx="10799233" cy="524961"/>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hr-HR" sz="3200" b="1" dirty="0">
                <a:latin typeface="+mj-lt"/>
              </a:rPr>
              <a:t>POKAZATELJI</a:t>
            </a:r>
          </a:p>
        </p:txBody>
      </p:sp>
      <p:sp>
        <p:nvSpPr>
          <p:cNvPr id="3" name="Rezervirano mjesto sadržaja 2">
            <a:extLst>
              <a:ext uri="{FF2B5EF4-FFF2-40B4-BE49-F238E27FC236}">
                <a16:creationId xmlns:a16="http://schemas.microsoft.com/office/drawing/2014/main" id="{131A643D-332C-4363-92C8-6CBF0102447E}"/>
              </a:ext>
            </a:extLst>
          </p:cNvPr>
          <p:cNvSpPr>
            <a:spLocks noGrp="1"/>
          </p:cNvSpPr>
          <p:nvPr>
            <p:ph idx="1"/>
          </p:nvPr>
        </p:nvSpPr>
        <p:spPr>
          <a:xfrm>
            <a:off x="696384" y="1437911"/>
            <a:ext cx="10799232" cy="2637700"/>
          </a:xfrm>
        </p:spPr>
        <p:style>
          <a:lnRef idx="0">
            <a:scrgbClr r="0" g="0" b="0"/>
          </a:lnRef>
          <a:fillRef idx="1003">
            <a:schemeClr val="lt1"/>
          </a:fillRef>
          <a:effectRef idx="0">
            <a:scrgbClr r="0" g="0" b="0"/>
          </a:effectRef>
          <a:fontRef idx="major"/>
        </p:style>
        <p:txBody>
          <a:bodyPr>
            <a:normAutofit/>
          </a:bodyPr>
          <a:lstStyle/>
          <a:p>
            <a:pPr marL="458389" indent="-457189" algn="just">
              <a:lnSpc>
                <a:spcPct val="100000"/>
              </a:lnSpc>
              <a:spcAft>
                <a:spcPts val="600"/>
              </a:spcAft>
            </a:pPr>
            <a:r>
              <a:rPr lang="hr-HR" sz="1800" dirty="0">
                <a:latin typeface="+mj-lt"/>
              </a:rPr>
              <a:t>Svaki projekt sadrži ciljeve i pokazatelje koji </a:t>
            </a:r>
            <a:r>
              <a:rPr lang="hr-HR" sz="1800" b="1" dirty="0">
                <a:latin typeface="+mj-lt"/>
              </a:rPr>
              <a:t>moraju biti ostvareni</a:t>
            </a:r>
            <a:r>
              <a:rPr lang="hr-HR" sz="1800" dirty="0">
                <a:latin typeface="+mj-lt"/>
              </a:rPr>
              <a:t>, a koje je Korisnik samostalno odredio tijekom pripreme projektnog prijedloga</a:t>
            </a:r>
          </a:p>
          <a:p>
            <a:pPr marL="458389" indent="-457189" algn="just">
              <a:lnSpc>
                <a:spcPct val="100000"/>
              </a:lnSpc>
              <a:spcAft>
                <a:spcPts val="600"/>
              </a:spcAft>
            </a:pPr>
            <a:r>
              <a:rPr lang="hr-HR" sz="1800" dirty="0">
                <a:latin typeface="+mj-lt"/>
              </a:rPr>
              <a:t>Ostvarenje pokazatelja dokazuje se tijekom razdoblja provedbe projekta u sklopu redovnih ZNS-ova i nakon razdoblja provedbe projekta u sklopu završnog ZNS-a i/ili izvješća nakon provedbe projekta</a:t>
            </a:r>
          </a:p>
          <a:p>
            <a:pPr marL="458389" indent="-457189" algn="just">
              <a:lnSpc>
                <a:spcPct val="100000"/>
              </a:lnSpc>
              <a:spcAft>
                <a:spcPts val="600"/>
              </a:spcAft>
            </a:pPr>
            <a:r>
              <a:rPr lang="hr-HR" sz="1800" dirty="0">
                <a:latin typeface="+mj-lt"/>
              </a:rPr>
              <a:t>Uz navedena izvješća dostavljaju se i </a:t>
            </a:r>
            <a:r>
              <a:rPr lang="hr-HR" sz="1800" b="1" dirty="0">
                <a:latin typeface="+mj-lt"/>
              </a:rPr>
              <a:t>dokazi o ostvarenju</a:t>
            </a:r>
            <a:endParaRPr lang="hr-HR" sz="1800" dirty="0">
              <a:latin typeface="+mj-lt"/>
            </a:endParaRPr>
          </a:p>
          <a:p>
            <a:pPr marL="458389" indent="-457189">
              <a:lnSpc>
                <a:spcPct val="100000"/>
              </a:lnSpc>
              <a:spcAft>
                <a:spcPts val="600"/>
              </a:spcAft>
            </a:pPr>
            <a:r>
              <a:rPr lang="hr-HR" sz="1800" dirty="0">
                <a:latin typeface="+mj-lt"/>
              </a:rPr>
              <a:t>Neostvarenje pokazatelja</a:t>
            </a:r>
            <a:r>
              <a:rPr lang="pl-PL" sz="1800" dirty="0">
                <a:latin typeface="+mj-lt"/>
              </a:rPr>
              <a:t> neposrednih rezultata specifičnih za poziv</a:t>
            </a:r>
            <a:r>
              <a:rPr lang="hr-HR" sz="1800" dirty="0">
                <a:latin typeface="+mj-lt"/>
              </a:rPr>
              <a:t> rezultira </a:t>
            </a:r>
            <a:r>
              <a:rPr lang="hr-HR" sz="1800" b="1" dirty="0">
                <a:latin typeface="+mj-lt"/>
              </a:rPr>
              <a:t>financijskim korekcijama </a:t>
            </a:r>
            <a:r>
              <a:rPr lang="hr-HR" sz="1800" dirty="0">
                <a:latin typeface="+mj-lt"/>
              </a:rPr>
              <a:t>sukladno </a:t>
            </a:r>
            <a:r>
              <a:rPr lang="hr-HR" sz="1800" i="1" dirty="0">
                <a:latin typeface="+mj-lt"/>
              </a:rPr>
              <a:t>Pravilima o financijskim korekcijama</a:t>
            </a:r>
            <a:r>
              <a:rPr lang="hr-HR" sz="1800" dirty="0">
                <a:latin typeface="+mj-lt"/>
              </a:rPr>
              <a:t> koje su sastavni dio Ugovora</a:t>
            </a:r>
          </a:p>
        </p:txBody>
      </p:sp>
      <p:pic>
        <p:nvPicPr>
          <p:cNvPr id="6" name="Picture 5">
            <a:extLst>
              <a:ext uri="{FF2B5EF4-FFF2-40B4-BE49-F238E27FC236}">
                <a16:creationId xmlns:a16="http://schemas.microsoft.com/office/drawing/2014/main" id="{DA5FF66A-FA45-4A27-9FA6-4210617FB10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pic>
        <p:nvPicPr>
          <p:cNvPr id="7" name="Slika 6">
            <a:extLst>
              <a:ext uri="{FF2B5EF4-FFF2-40B4-BE49-F238E27FC236}">
                <a16:creationId xmlns:a16="http://schemas.microsoft.com/office/drawing/2014/main" id="{E00A755E-D930-4CC4-91EF-B9B3DDC4344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13883" y="6238089"/>
            <a:ext cx="2136479" cy="474773"/>
          </a:xfrm>
          <a:prstGeom prst="rect">
            <a:avLst/>
          </a:prstGeom>
        </p:spPr>
      </p:pic>
    </p:spTree>
    <p:extLst>
      <p:ext uri="{BB962C8B-B14F-4D97-AF65-F5344CB8AC3E}">
        <p14:creationId xmlns:p14="http://schemas.microsoft.com/office/powerpoint/2010/main" val="27569670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150476"/>
            <a:ext cx="10799233" cy="569960"/>
          </a:xfrm>
        </p:spPr>
        <p:txBody>
          <a:bodyPr>
            <a:normAutofit fontScale="90000"/>
          </a:bodyPr>
          <a:lstStyle/>
          <a:p>
            <a:br>
              <a:rPr lang="en-US" sz="3200" b="1" dirty="0"/>
            </a:br>
            <a:endParaRPr lang="en-US" sz="3200" b="1" dirty="0"/>
          </a:p>
        </p:txBody>
      </p:sp>
      <p:sp>
        <p:nvSpPr>
          <p:cNvPr id="3" name="Content Placeholder 2"/>
          <p:cNvSpPr>
            <a:spLocks noGrp="1"/>
          </p:cNvSpPr>
          <p:nvPr>
            <p:ph idx="1"/>
          </p:nvPr>
        </p:nvSpPr>
        <p:spPr>
          <a:xfrm>
            <a:off x="328949" y="1076237"/>
            <a:ext cx="11156085" cy="4854300"/>
          </a:xfrm>
        </p:spPr>
        <p:style>
          <a:lnRef idx="0">
            <a:scrgbClr r="0" g="0" b="0"/>
          </a:lnRef>
          <a:fillRef idx="1003">
            <a:schemeClr val="lt1"/>
          </a:fillRef>
          <a:effectRef idx="0">
            <a:scrgbClr r="0" g="0" b="0"/>
          </a:effectRef>
          <a:fontRef idx="major"/>
        </p:style>
        <p:txBody>
          <a:bodyPr>
            <a:noAutofit/>
          </a:bodyPr>
          <a:lstStyle/>
          <a:p>
            <a:pPr algn="just">
              <a:lnSpc>
                <a:spcPct val="100000"/>
              </a:lnSpc>
              <a:spcBef>
                <a:spcPts val="575"/>
              </a:spcBef>
              <a:buClr>
                <a:schemeClr val="accent1"/>
              </a:buClr>
              <a:defRPr/>
            </a:pPr>
            <a:endParaRPr lang="en-US" altLang="sr-Latn-RS" sz="1800" b="1" dirty="0">
              <a:latin typeface="+mj-lt"/>
              <a:cs typeface="VladaRHSans Reg" charset="0"/>
            </a:endParaRPr>
          </a:p>
          <a:p>
            <a:pPr algn="just">
              <a:lnSpc>
                <a:spcPct val="100000"/>
              </a:lnSpc>
              <a:spcBef>
                <a:spcPts val="575"/>
              </a:spcBef>
              <a:buClr>
                <a:schemeClr val="accent1"/>
              </a:buClr>
              <a:defRPr/>
            </a:pPr>
            <a:r>
              <a:rPr lang="hr-HR" altLang="sr-Latn-RS" sz="1800" b="1" dirty="0">
                <a:latin typeface="+mj-lt"/>
                <a:cs typeface="VladaRHSans Reg" charset="0"/>
              </a:rPr>
              <a:t>Početak razdoblja provedbe  -  </a:t>
            </a:r>
            <a:r>
              <a:rPr lang="hr-HR" altLang="sr-Latn-RS" sz="1800" dirty="0">
                <a:latin typeface="+mj-lt"/>
                <a:cs typeface="VladaRHSans Reg" charset="0"/>
              </a:rPr>
              <a:t>smatra se zakonski obvezujuća obveza za naručivanje dobara ili usluga ili bilo koja druga obveza koja ulaganje čini neopozivim (npr. potpis Ugovora, izdavanje narudžbenice, itd.). Provedba projekta ne smije započeti prije predaje projektnog prijedloga u okviru Poziva ni završiti prije potpisivanja Ugovora. Priprema natječajne dokumentacije projektnog prijedloga ne smatra se početkom provedbe projekta.</a:t>
            </a:r>
            <a:endParaRPr lang="en-US" altLang="sr-Latn-RS" sz="1800" dirty="0">
              <a:latin typeface="+mj-lt"/>
              <a:cs typeface="VladaRHSans Reg" charset="0"/>
            </a:endParaRPr>
          </a:p>
          <a:p>
            <a:pPr algn="just">
              <a:lnSpc>
                <a:spcPct val="100000"/>
              </a:lnSpc>
              <a:spcBef>
                <a:spcPts val="600"/>
              </a:spcBef>
              <a:buClr>
                <a:schemeClr val="accent1"/>
              </a:buClr>
              <a:defRPr/>
            </a:pPr>
            <a:endParaRPr lang="hr-HR" sz="1800" dirty="0">
              <a:latin typeface="+mj-lt"/>
              <a:cs typeface="VladaRHSans Reg" charset="0"/>
            </a:endParaRPr>
          </a:p>
          <a:p>
            <a:pPr algn="just">
              <a:lnSpc>
                <a:spcPct val="100000"/>
              </a:lnSpc>
              <a:spcBef>
                <a:spcPts val="800"/>
              </a:spcBef>
              <a:spcAft>
                <a:spcPts val="800"/>
              </a:spcAft>
              <a:buClr>
                <a:schemeClr val="accent1"/>
              </a:buClr>
              <a:defRPr/>
            </a:pPr>
            <a:r>
              <a:rPr lang="hr-HR" altLang="sr-Latn-RS" sz="1800" b="1" dirty="0">
                <a:latin typeface="+mj-lt"/>
                <a:cs typeface="VladaRHSans Reg" charset="0"/>
              </a:rPr>
              <a:t>Razdoblje provedbe</a:t>
            </a:r>
            <a:r>
              <a:rPr lang="hr-HR" altLang="sr-Latn-RS" sz="1800" dirty="0">
                <a:latin typeface="+mj-lt"/>
                <a:cs typeface="VladaRHSans Reg" charset="0"/>
              </a:rPr>
              <a:t> - Razdoblje provedbe projekta započinje početkom provedbe projekta te istječe završetkom obavljanja predmetnih aktivnosti, što će biti jasno definirano u posebnim uvjetima Ugovora. Trajanje provedbe ne smije biti duže od </a:t>
            </a:r>
            <a:r>
              <a:rPr lang="hr-HR" altLang="sr-Latn-RS" sz="1800" b="1" dirty="0">
                <a:latin typeface="+mj-lt"/>
                <a:cs typeface="VladaRHSans Reg" charset="0"/>
              </a:rPr>
              <a:t>30. </a:t>
            </a:r>
            <a:r>
              <a:rPr lang="en-GB" altLang="sr-Latn-RS" sz="1800" b="1" dirty="0" err="1">
                <a:latin typeface="+mj-lt"/>
                <a:cs typeface="VladaRHSans Reg" charset="0"/>
              </a:rPr>
              <a:t>lipnja</a:t>
            </a:r>
            <a:r>
              <a:rPr lang="hr-HR" altLang="sr-Latn-RS" sz="1800" b="1" dirty="0">
                <a:latin typeface="+mj-lt"/>
                <a:cs typeface="VladaRHSans Reg" charset="0"/>
              </a:rPr>
              <a:t> 202</a:t>
            </a:r>
            <a:r>
              <a:rPr lang="en-US" altLang="sr-Latn-RS" sz="1800" b="1" dirty="0">
                <a:latin typeface="+mj-lt"/>
                <a:cs typeface="VladaRHSans Reg" charset="0"/>
              </a:rPr>
              <a:t>6</a:t>
            </a:r>
            <a:r>
              <a:rPr lang="hr-HR" altLang="sr-Latn-RS" sz="1800" b="1" dirty="0">
                <a:latin typeface="+mj-lt"/>
                <a:cs typeface="VladaRHSans Reg" charset="0"/>
              </a:rPr>
              <a:t>. </a:t>
            </a:r>
            <a:r>
              <a:rPr lang="hr-HR" altLang="sr-Latn-RS" sz="1800" dirty="0">
                <a:latin typeface="+mj-lt"/>
                <a:cs typeface="VladaRHSans Reg" charset="0"/>
              </a:rPr>
              <a:t>godine </a:t>
            </a:r>
            <a:endParaRPr lang="en-US" altLang="sr-Latn-RS" sz="1800" dirty="0">
              <a:latin typeface="+mj-lt"/>
              <a:cs typeface="VladaRHSans Reg" charset="0"/>
            </a:endParaRPr>
          </a:p>
          <a:p>
            <a:pPr algn="just">
              <a:lnSpc>
                <a:spcPct val="100000"/>
              </a:lnSpc>
              <a:spcBef>
                <a:spcPts val="600"/>
              </a:spcBef>
              <a:buClr>
                <a:schemeClr val="accent1"/>
              </a:buClr>
              <a:defRPr/>
            </a:pPr>
            <a:endParaRPr lang="en-US" altLang="sr-Latn-RS" sz="1800" dirty="0"/>
          </a:p>
          <a:p>
            <a:pPr algn="just">
              <a:lnSpc>
                <a:spcPct val="100000"/>
              </a:lnSpc>
              <a:spcBef>
                <a:spcPts val="800"/>
              </a:spcBef>
              <a:spcAft>
                <a:spcPts val="800"/>
              </a:spcAft>
              <a:buClr>
                <a:schemeClr val="accent1"/>
              </a:buClr>
              <a:defRPr/>
            </a:pPr>
            <a:r>
              <a:rPr lang="hr-HR" altLang="sr-Latn-RS" sz="1800" b="1" dirty="0">
                <a:latin typeface="+mj-lt"/>
                <a:cs typeface="VladaRHSans Reg" charset="0"/>
              </a:rPr>
              <a:t>Razdoblje prihvatljivosti troškova - </a:t>
            </a:r>
            <a:r>
              <a:rPr lang="hr-HR" altLang="sr-Latn-RS" sz="1800" dirty="0">
                <a:latin typeface="+mj-lt"/>
                <a:cs typeface="VladaRHSans Reg" charset="0"/>
              </a:rPr>
              <a:t>započinje </a:t>
            </a:r>
            <a:r>
              <a:rPr lang="hr-HR" altLang="sr-Latn-RS" sz="1800" dirty="0"/>
              <a:t>danom</a:t>
            </a:r>
            <a:r>
              <a:rPr lang="hr-HR" altLang="sr-Latn-RS" sz="1800" dirty="0">
                <a:latin typeface="+mj-lt"/>
                <a:cs typeface="VladaRHSans Reg" charset="0"/>
              </a:rPr>
              <a:t> početka razdoblja provedbe projekta, a završava 30 dana nakon završetka razdoblja provedbe projekta, izuzev</a:t>
            </a:r>
            <a:r>
              <a:rPr lang="en-GB" altLang="sr-Latn-RS" sz="1800" dirty="0">
                <a:latin typeface="+mj-lt"/>
                <a:cs typeface="VladaRHSans Reg" charset="0"/>
              </a:rPr>
              <a:t> </a:t>
            </a:r>
            <a:r>
              <a:rPr lang="en-US" sz="1800" dirty="0" err="1">
                <a:latin typeface="+mj-lt"/>
              </a:rPr>
              <a:t>troškova</a:t>
            </a:r>
            <a:r>
              <a:rPr lang="en-US" sz="1800" dirty="0">
                <a:latin typeface="+mj-lt"/>
              </a:rPr>
              <a:t> </a:t>
            </a:r>
            <a:r>
              <a:rPr lang="en-US" sz="1800" dirty="0" err="1">
                <a:latin typeface="+mj-lt"/>
              </a:rPr>
              <a:t>pripreme</a:t>
            </a:r>
            <a:r>
              <a:rPr lang="en-US" sz="1800" dirty="0">
                <a:latin typeface="+mj-lt"/>
              </a:rPr>
              <a:t> </a:t>
            </a:r>
            <a:r>
              <a:rPr lang="en-US" sz="1800" dirty="0" err="1">
                <a:latin typeface="+mj-lt"/>
              </a:rPr>
              <a:t>dokumentacije</a:t>
            </a:r>
            <a:r>
              <a:rPr lang="en-US" sz="1800" dirty="0">
                <a:latin typeface="+mj-lt"/>
              </a:rPr>
              <a:t> </a:t>
            </a:r>
            <a:r>
              <a:rPr lang="en-US" sz="1800" dirty="0" err="1">
                <a:latin typeface="+mj-lt"/>
              </a:rPr>
              <a:t>projektnog</a:t>
            </a:r>
            <a:r>
              <a:rPr lang="en-US" sz="1800" dirty="0">
                <a:latin typeface="+mj-lt"/>
              </a:rPr>
              <a:t> </a:t>
            </a:r>
            <a:r>
              <a:rPr lang="en-US" sz="1800" dirty="0" err="1">
                <a:latin typeface="+mj-lt"/>
              </a:rPr>
              <a:t>prijedloga</a:t>
            </a:r>
            <a:r>
              <a:rPr lang="en-US" sz="1800" dirty="0">
                <a:latin typeface="+mj-lt"/>
              </a:rPr>
              <a:t> - </a:t>
            </a:r>
            <a:r>
              <a:rPr lang="en-US" sz="1800" dirty="0" err="1">
                <a:latin typeface="+mj-lt"/>
              </a:rPr>
              <a:t>prihvatljivi</a:t>
            </a:r>
            <a:r>
              <a:rPr lang="en-US" sz="1800" dirty="0">
                <a:latin typeface="+mj-lt"/>
              </a:rPr>
              <a:t> od </a:t>
            </a:r>
            <a:r>
              <a:rPr lang="en-US" sz="1800" dirty="0" err="1">
                <a:latin typeface="+mj-lt"/>
              </a:rPr>
              <a:t>datma</a:t>
            </a:r>
            <a:r>
              <a:rPr lang="en-US" sz="1800" dirty="0">
                <a:latin typeface="+mj-lt"/>
              </a:rPr>
              <a:t> </a:t>
            </a:r>
            <a:r>
              <a:rPr lang="en-US" sz="1800" dirty="0" err="1">
                <a:latin typeface="+mj-lt"/>
              </a:rPr>
              <a:t>objave</a:t>
            </a:r>
            <a:r>
              <a:rPr lang="en-US" sz="1800" dirty="0">
                <a:latin typeface="+mj-lt"/>
              </a:rPr>
              <a:t> </a:t>
            </a:r>
            <a:r>
              <a:rPr lang="en-US" sz="1800" dirty="0" err="1">
                <a:latin typeface="+mj-lt"/>
              </a:rPr>
              <a:t>poziva</a:t>
            </a:r>
            <a:r>
              <a:rPr lang="en-US" sz="1800" dirty="0">
                <a:latin typeface="+mj-lt"/>
              </a:rPr>
              <a:t> </a:t>
            </a:r>
          </a:p>
        </p:txBody>
      </p:sp>
      <p:sp>
        <p:nvSpPr>
          <p:cNvPr id="4" name="TextBox 3">
            <a:extLst>
              <a:ext uri="{FF2B5EF4-FFF2-40B4-BE49-F238E27FC236}">
                <a16:creationId xmlns:a16="http://schemas.microsoft.com/office/drawing/2014/main" id="{5F96566A-24A1-421D-BEB1-9FDF1B0D3515}"/>
              </a:ext>
            </a:extLst>
          </p:cNvPr>
          <p:cNvSpPr txBox="1"/>
          <p:nvPr/>
        </p:nvSpPr>
        <p:spPr>
          <a:xfrm>
            <a:off x="328949" y="382524"/>
            <a:ext cx="11182565"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defTabSz="1219170">
              <a:defRPr/>
            </a:pPr>
            <a:r>
              <a:rPr lang="en-US" sz="2400" b="1"/>
              <a:t>PROVEDBA PROJEKTA</a:t>
            </a:r>
            <a:endParaRPr lang="en-US" sz="2400" b="1" spc="-1" dirty="0">
              <a:solidFill>
                <a:srgbClr val="000000"/>
              </a:solidFill>
              <a:latin typeface="Calibri"/>
            </a:endParaRPr>
          </a:p>
        </p:txBody>
      </p:sp>
      <p:pic>
        <p:nvPicPr>
          <p:cNvPr id="5" name="Slika 6">
            <a:extLst>
              <a:ext uri="{FF2B5EF4-FFF2-40B4-BE49-F238E27FC236}">
                <a16:creationId xmlns:a16="http://schemas.microsoft.com/office/drawing/2014/main" id="{11F8EAA7-3181-4FD5-B7EF-803B6DE874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3883" y="6238089"/>
            <a:ext cx="2136479" cy="474773"/>
          </a:xfrm>
          <a:prstGeom prst="rect">
            <a:avLst/>
          </a:prstGeom>
        </p:spPr>
      </p:pic>
      <p:pic>
        <p:nvPicPr>
          <p:cNvPr id="6" name="Picture 5">
            <a:extLst>
              <a:ext uri="{FF2B5EF4-FFF2-40B4-BE49-F238E27FC236}">
                <a16:creationId xmlns:a16="http://schemas.microsoft.com/office/drawing/2014/main" id="{A384C428-A312-4665-B6C0-D8416E1322A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Tree>
    <p:extLst>
      <p:ext uri="{BB962C8B-B14F-4D97-AF65-F5344CB8AC3E}">
        <p14:creationId xmlns:p14="http://schemas.microsoft.com/office/powerpoint/2010/main" val="1836808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0037" y="847085"/>
            <a:ext cx="10289137" cy="636015"/>
          </a:xfrm>
        </p:spPr>
        <p:style>
          <a:lnRef idx="1">
            <a:schemeClr val="accent1"/>
          </a:lnRef>
          <a:fillRef idx="2">
            <a:schemeClr val="accent1"/>
          </a:fillRef>
          <a:effectRef idx="1">
            <a:schemeClr val="accent1"/>
          </a:effectRef>
          <a:fontRef idx="minor">
            <a:schemeClr val="dk1"/>
          </a:fontRef>
        </p:style>
        <p:txBody>
          <a:bodyPr>
            <a:normAutofit/>
          </a:bodyPr>
          <a:lstStyle/>
          <a:p>
            <a:pPr algn="l"/>
            <a:r>
              <a:rPr lang="en-GB" sz="3000" b="1" err="1">
                <a:latin typeface="+mj-lt"/>
                <a:ea typeface="MS PGothic" pitchFamily="34" charset="-128"/>
              </a:rPr>
              <a:t>Nacionalni</a:t>
            </a:r>
            <a:r>
              <a:rPr lang="en-GB" sz="3000" b="1">
                <a:latin typeface="+mj-lt"/>
                <a:ea typeface="MS PGothic" pitchFamily="34" charset="-128"/>
              </a:rPr>
              <a:t> plan </a:t>
            </a:r>
            <a:r>
              <a:rPr lang="en-GB" sz="3000" b="1" err="1">
                <a:latin typeface="+mj-lt"/>
                <a:ea typeface="MS PGothic" pitchFamily="34" charset="-128"/>
              </a:rPr>
              <a:t>oporavka</a:t>
            </a:r>
            <a:r>
              <a:rPr lang="en-GB" sz="3000" b="1">
                <a:latin typeface="+mj-lt"/>
                <a:ea typeface="MS PGothic" pitchFamily="34" charset="-128"/>
              </a:rPr>
              <a:t> </a:t>
            </a:r>
            <a:r>
              <a:rPr lang="en-GB" sz="3000" b="1" err="1">
                <a:latin typeface="+mj-lt"/>
                <a:ea typeface="MS PGothic" pitchFamily="34" charset="-128"/>
              </a:rPr>
              <a:t>i</a:t>
            </a:r>
            <a:r>
              <a:rPr lang="en-GB" sz="3000" b="1">
                <a:latin typeface="+mj-lt"/>
                <a:ea typeface="MS PGothic" pitchFamily="34" charset="-128"/>
              </a:rPr>
              <a:t> </a:t>
            </a:r>
            <a:r>
              <a:rPr lang="en-GB" sz="3000" b="1" err="1">
                <a:latin typeface="+mj-lt"/>
                <a:ea typeface="MS PGothic" pitchFamily="34" charset="-128"/>
              </a:rPr>
              <a:t>otpornosti</a:t>
            </a:r>
            <a:r>
              <a:rPr lang="en-GB" sz="3000" b="1">
                <a:latin typeface="+mj-lt"/>
                <a:ea typeface="MS PGothic" pitchFamily="34" charset="-128"/>
              </a:rPr>
              <a:t> </a:t>
            </a:r>
            <a:r>
              <a:rPr lang="en-GB" sz="3000" b="1">
                <a:solidFill>
                  <a:schemeClr val="tx1"/>
                </a:solidFill>
                <a:latin typeface="+mj-lt"/>
                <a:ea typeface="MS PGothic" pitchFamily="34" charset="-128"/>
              </a:rPr>
              <a:t>2021.-2026.</a:t>
            </a:r>
            <a:endParaRPr lang="hr-HR" sz="3000" b="1">
              <a:solidFill>
                <a:schemeClr val="tx1"/>
              </a:solidFill>
              <a:latin typeface="+mj-lt"/>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4" name="TextBox 3">
            <a:extLst>
              <a:ext uri="{FF2B5EF4-FFF2-40B4-BE49-F238E27FC236}">
                <a16:creationId xmlns:a16="http://schemas.microsoft.com/office/drawing/2014/main" id="{A2BFB17B-D867-4E2D-A2E8-6A9EBD7BF38B}"/>
              </a:ext>
            </a:extLst>
          </p:cNvPr>
          <p:cNvSpPr txBox="1"/>
          <p:nvPr/>
        </p:nvSpPr>
        <p:spPr>
          <a:xfrm>
            <a:off x="940036" y="2093736"/>
            <a:ext cx="10289137" cy="3139321"/>
          </a:xfrm>
          <a:prstGeom prst="rect">
            <a:avLst/>
          </a:prstGeom>
        </p:spPr>
        <p:style>
          <a:lnRef idx="0">
            <a:scrgbClr r="0" g="0" b="0"/>
          </a:lnRef>
          <a:fillRef idx="1003">
            <a:schemeClr val="lt1"/>
          </a:fillRef>
          <a:effectRef idx="0">
            <a:scrgbClr r="0" g="0" b="0"/>
          </a:effectRef>
          <a:fontRef idx="major"/>
        </p:style>
        <p:txBody>
          <a:bodyPr wrap="square" rtlCol="0">
            <a:spAutoFit/>
          </a:bodyPr>
          <a:lstStyle/>
          <a:p>
            <a:pPr marL="285750" indent="-285750" algn="just">
              <a:buFont typeface="Arial" panose="020B0604020202020204" pitchFamily="34" charset="0"/>
              <a:buChar char="•"/>
            </a:pPr>
            <a:endParaRPr lang="en-GB" sz="1800">
              <a:effectLst/>
              <a:latin typeface="+mj-lt"/>
              <a:ea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GB" sz="1800" b="1" err="1">
                <a:effectLst/>
                <a:latin typeface="+mj-lt"/>
                <a:ea typeface="Times New Roman" panose="02020603050405020304" pitchFamily="18" charset="0"/>
                <a:cs typeface="Times New Roman" panose="02020603050405020304" pitchFamily="18" charset="0"/>
              </a:rPr>
              <a:t>Komponenta</a:t>
            </a:r>
            <a:r>
              <a:rPr lang="en-GB" sz="1800" b="1">
                <a:effectLst/>
                <a:latin typeface="+mj-lt"/>
                <a:ea typeface="Times New Roman" panose="02020603050405020304" pitchFamily="18" charset="0"/>
                <a:cs typeface="Times New Roman" panose="02020603050405020304" pitchFamily="18" charset="0"/>
              </a:rPr>
              <a:t> 1: </a:t>
            </a:r>
            <a:r>
              <a:rPr lang="en-GB" sz="1800" b="1" err="1">
                <a:effectLst/>
                <a:latin typeface="+mj-lt"/>
                <a:ea typeface="Times New Roman" panose="02020603050405020304" pitchFamily="18" charset="0"/>
                <a:cs typeface="Times New Roman" panose="02020603050405020304" pitchFamily="18" charset="0"/>
              </a:rPr>
              <a:t>Gospodarstvo</a:t>
            </a:r>
            <a:endParaRPr lang="en-GB" sz="1800" b="1">
              <a:effectLst/>
              <a:latin typeface="+mj-lt"/>
              <a:ea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endParaRPr lang="en-GB" sz="1800" b="1">
              <a:effectLst/>
              <a:latin typeface="+mj-lt"/>
              <a:ea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pl-PL">
                <a:latin typeface="+mj-lt"/>
                <a:cs typeface="Times New Roman" panose="02020603050405020304" pitchFamily="18" charset="0"/>
              </a:rPr>
              <a:t>C1.1. Otporno, zeleno i digitalno gospodarstvo </a:t>
            </a:r>
            <a:endParaRPr lang="en-GB">
              <a:latin typeface="+mj-lt"/>
              <a:cs typeface="Times New Roman" panose="02020603050405020304" pitchFamily="18" charset="0"/>
            </a:endParaRPr>
          </a:p>
          <a:p>
            <a:pPr marL="285750" indent="-285750" algn="just">
              <a:buFont typeface="Arial" panose="020B0604020202020204" pitchFamily="34" charset="0"/>
              <a:buChar char="•"/>
            </a:pPr>
            <a:endParaRPr lang="en-GB">
              <a:latin typeface="+mj-lt"/>
              <a:cs typeface="Times New Roman" panose="02020603050405020304" pitchFamily="18" charset="0"/>
            </a:endParaRPr>
          </a:p>
          <a:p>
            <a:pPr marL="285750" indent="-285750" algn="just">
              <a:buFont typeface="Arial" panose="020B0604020202020204" pitchFamily="34" charset="0"/>
              <a:buChar char="•"/>
            </a:pPr>
            <a:r>
              <a:rPr lang="en-GB">
                <a:latin typeface="+mj-lt"/>
                <a:cs typeface="Times New Roman" panose="02020603050405020304" pitchFamily="18" charset="0"/>
              </a:rPr>
              <a:t>   </a:t>
            </a:r>
            <a:r>
              <a:rPr lang="hr-HR">
                <a:latin typeface="+mj-lt"/>
                <a:cs typeface="Times New Roman" panose="02020603050405020304" pitchFamily="18" charset="0"/>
              </a:rPr>
              <a:t>C1.1.2. Poticanje inovacija i digitalizacija gospodarstva</a:t>
            </a:r>
            <a:endParaRPr lang="en-GB">
              <a:latin typeface="+mj-lt"/>
              <a:cs typeface="Times New Roman" panose="02020603050405020304" pitchFamily="18" charset="0"/>
            </a:endParaRPr>
          </a:p>
          <a:p>
            <a:pPr marL="285750" indent="-285750" algn="just">
              <a:buFont typeface="Arial" panose="020B0604020202020204" pitchFamily="34" charset="0"/>
              <a:buChar char="•"/>
            </a:pPr>
            <a:endParaRPr lang="en-GB">
              <a:latin typeface="+mj-lt"/>
              <a:cs typeface="Times New Roman" panose="02020603050405020304" pitchFamily="18" charset="0"/>
            </a:endParaRPr>
          </a:p>
          <a:p>
            <a:pPr marL="285750" indent="-285750" algn="just">
              <a:buFont typeface="Arial" panose="020B0604020202020204" pitchFamily="34" charset="0"/>
              <a:buChar char="•"/>
            </a:pPr>
            <a:r>
              <a:rPr lang="pt-BR">
                <a:latin typeface="+mj-lt"/>
                <a:cs typeface="Times New Roman" panose="02020603050405020304" pitchFamily="18" charset="0"/>
              </a:rPr>
              <a:t>        C1.1.2. R2 Reforma financiranja inovacija</a:t>
            </a:r>
          </a:p>
          <a:p>
            <a:pPr marL="285750" indent="-285750" algn="just">
              <a:buFont typeface="Arial" panose="020B0604020202020204" pitchFamily="34" charset="0"/>
              <a:buChar char="•"/>
            </a:pPr>
            <a:endParaRPr lang="pt-BR">
              <a:latin typeface="+mj-lt"/>
              <a:cs typeface="Times New Roman" panose="02020603050405020304" pitchFamily="18" charset="0"/>
            </a:endParaRPr>
          </a:p>
          <a:p>
            <a:pPr marL="285750" indent="-285750" algn="just">
              <a:buFont typeface="Arial" panose="020B0604020202020204" pitchFamily="34" charset="0"/>
              <a:buChar char="•"/>
            </a:pPr>
            <a:r>
              <a:rPr lang="en-GB">
                <a:latin typeface="+mj-lt"/>
                <a:cs typeface="Times New Roman" panose="02020603050405020304" pitchFamily="18" charset="0"/>
              </a:rPr>
              <a:t>             </a:t>
            </a:r>
            <a:r>
              <a:rPr lang="en-GB" b="1">
                <a:latin typeface="+mj-lt"/>
                <a:cs typeface="Times New Roman" panose="02020603050405020304" pitchFamily="18" charset="0"/>
              </a:rPr>
              <a:t>C1.1.2. R2 I3 Bespovratne potpore za novoosnovana poduzeća</a:t>
            </a:r>
          </a:p>
          <a:p>
            <a:pPr marL="285750" indent="-285750" algn="just">
              <a:buFont typeface="Arial" panose="020B0604020202020204" pitchFamily="34" charset="0"/>
              <a:buChar char="•"/>
            </a:pPr>
            <a:endParaRPr lang="en-GB" sz="1800">
              <a:effectLst/>
              <a:latin typeface="+mj-lt"/>
              <a:ea typeface="Times New Roman" panose="02020603050405020304" pitchFamily="18" charset="0"/>
              <a:cs typeface="Times New Roman" panose="02020603050405020304" pitchFamily="18" charset="0"/>
            </a:endParaRPr>
          </a:p>
        </p:txBody>
      </p:sp>
      <p:pic>
        <p:nvPicPr>
          <p:cNvPr id="6" name="Slika 6">
            <a:extLst>
              <a:ext uri="{FF2B5EF4-FFF2-40B4-BE49-F238E27FC236}">
                <a16:creationId xmlns:a16="http://schemas.microsoft.com/office/drawing/2014/main" id="{3998AD38-67AA-4CAE-AF02-D97CA374B0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25306" y="6241623"/>
            <a:ext cx="2136479" cy="474773"/>
          </a:xfrm>
          <a:prstGeom prst="rect">
            <a:avLst/>
          </a:prstGeom>
        </p:spPr>
      </p:pic>
    </p:spTree>
    <p:extLst>
      <p:ext uri="{BB962C8B-B14F-4D97-AF65-F5344CB8AC3E}">
        <p14:creationId xmlns:p14="http://schemas.microsoft.com/office/powerpoint/2010/main" val="31397421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p:cNvSpPr>
            <a:spLocks noGrp="1"/>
          </p:cNvSpPr>
          <p:nvPr>
            <p:ph idx="1"/>
          </p:nvPr>
        </p:nvSpPr>
        <p:spPr>
          <a:xfrm>
            <a:off x="571886" y="1191490"/>
            <a:ext cx="10936492" cy="3550327"/>
          </a:xfrm>
        </p:spPr>
        <p:style>
          <a:lnRef idx="0">
            <a:scrgbClr r="0" g="0" b="0"/>
          </a:lnRef>
          <a:fillRef idx="1003">
            <a:schemeClr val="lt1"/>
          </a:fillRef>
          <a:effectRef idx="0">
            <a:scrgbClr r="0" g="0" b="0"/>
          </a:effectRef>
          <a:fontRef idx="major"/>
        </p:style>
        <p:txBody>
          <a:bodyPr/>
          <a:lstStyle/>
          <a:p>
            <a:pPr marL="459109" indent="-457189" defTabSz="1219170">
              <a:lnSpc>
                <a:spcPct val="100000"/>
              </a:lnSpc>
              <a:spcBef>
                <a:spcPts val="0"/>
              </a:spcBef>
              <a:spcAft>
                <a:spcPts val="800"/>
              </a:spcAft>
              <a:buClr>
                <a:srgbClr val="000000"/>
              </a:buClr>
              <a:buFont typeface="+mj-lt"/>
              <a:buAutoNum type="arabicPeriod"/>
              <a:defRPr/>
            </a:pPr>
            <a:endParaRPr lang="en-US" sz="1800" spc="-1" dirty="0">
              <a:solidFill>
                <a:srgbClr val="000000"/>
              </a:solidFill>
              <a:latin typeface="+mj-lt"/>
              <a:ea typeface="MS PGothic"/>
            </a:endParaRPr>
          </a:p>
          <a:p>
            <a:pPr marL="459109" indent="-457189" defTabSz="1219170">
              <a:lnSpc>
                <a:spcPct val="100000"/>
              </a:lnSpc>
              <a:spcBef>
                <a:spcPts val="0"/>
              </a:spcBef>
              <a:spcAft>
                <a:spcPts val="800"/>
              </a:spcAft>
              <a:buClr>
                <a:srgbClr val="000000"/>
              </a:buClr>
              <a:buFont typeface="+mj-lt"/>
              <a:buAutoNum type="arabicPeriod"/>
              <a:defRPr/>
            </a:pPr>
            <a:r>
              <a:rPr lang="hr-HR" sz="1800" spc="-1" dirty="0">
                <a:solidFill>
                  <a:srgbClr val="000000"/>
                </a:solidFill>
                <a:latin typeface="+mj-lt"/>
                <a:ea typeface="MS PGothic"/>
              </a:rPr>
              <a:t>Dostava/pregled </a:t>
            </a:r>
            <a:r>
              <a:rPr lang="en-US" sz="1800" spc="-1" dirty="0">
                <a:solidFill>
                  <a:srgbClr val="000000"/>
                </a:solidFill>
                <a:latin typeface="+mj-lt"/>
                <a:ea typeface="MS PGothic"/>
              </a:rPr>
              <a:t>Plana </a:t>
            </a:r>
            <a:r>
              <a:rPr lang="en-US" sz="1800" spc="-1" dirty="0" err="1">
                <a:solidFill>
                  <a:srgbClr val="000000"/>
                </a:solidFill>
                <a:latin typeface="+mj-lt"/>
                <a:ea typeface="MS PGothic"/>
              </a:rPr>
              <a:t>nabave</a:t>
            </a:r>
            <a:endParaRPr lang="hr-HR" sz="1800" spc="-1" dirty="0">
              <a:solidFill>
                <a:srgbClr val="000000"/>
              </a:solidFill>
              <a:latin typeface="+mj-lt"/>
              <a:ea typeface="MS PGothic"/>
            </a:endParaRPr>
          </a:p>
          <a:p>
            <a:pPr marL="459109" indent="-457189" defTabSz="1219170">
              <a:lnSpc>
                <a:spcPct val="100000"/>
              </a:lnSpc>
              <a:spcBef>
                <a:spcPts val="0"/>
              </a:spcBef>
              <a:spcAft>
                <a:spcPts val="800"/>
              </a:spcAft>
              <a:buClr>
                <a:srgbClr val="000000"/>
              </a:buClr>
              <a:buFont typeface="+mj-lt"/>
              <a:buAutoNum type="arabicPeriod"/>
              <a:defRPr/>
            </a:pPr>
            <a:r>
              <a:rPr lang="hr-HR" sz="1800" spc="-1" dirty="0">
                <a:solidFill>
                  <a:srgbClr val="000000"/>
                </a:solidFill>
                <a:latin typeface="+mj-lt"/>
                <a:ea typeface="MS PGothic"/>
              </a:rPr>
              <a:t>Dostava/pregled Zahtjeva za predujam</a:t>
            </a:r>
            <a:endParaRPr lang="en-US" sz="1800" spc="-1" dirty="0">
              <a:solidFill>
                <a:srgbClr val="000000"/>
              </a:solidFill>
              <a:latin typeface="+mj-lt"/>
            </a:endParaRPr>
          </a:p>
          <a:p>
            <a:pPr marL="459109" indent="-457189" defTabSz="1219170">
              <a:lnSpc>
                <a:spcPct val="100000"/>
              </a:lnSpc>
              <a:spcBef>
                <a:spcPts val="0"/>
              </a:spcBef>
              <a:spcAft>
                <a:spcPts val="800"/>
              </a:spcAft>
              <a:buClr>
                <a:srgbClr val="000000"/>
              </a:buClr>
              <a:buFont typeface="+mj-lt"/>
              <a:buAutoNum type="arabicPeriod"/>
              <a:defRPr/>
            </a:pPr>
            <a:r>
              <a:rPr lang="hr-HR" sz="1800" spc="-1" dirty="0">
                <a:solidFill>
                  <a:srgbClr val="000000"/>
                </a:solidFill>
                <a:latin typeface="+mj-lt"/>
                <a:ea typeface="MS PGothic"/>
              </a:rPr>
              <a:t>Dostava/pregled Početnog plana zahtjeva za nadoknadom sredstava</a:t>
            </a:r>
          </a:p>
          <a:p>
            <a:pPr marL="459109" indent="-457189" defTabSz="1219170">
              <a:lnSpc>
                <a:spcPct val="100000"/>
              </a:lnSpc>
              <a:spcBef>
                <a:spcPts val="0"/>
              </a:spcBef>
              <a:spcAft>
                <a:spcPts val="800"/>
              </a:spcAft>
              <a:buClr>
                <a:srgbClr val="000000"/>
              </a:buClr>
              <a:buFont typeface="+mj-lt"/>
              <a:buAutoNum type="arabicPeriod"/>
              <a:defRPr/>
            </a:pPr>
            <a:r>
              <a:rPr lang="hr-HR" sz="1800" spc="-1" dirty="0">
                <a:solidFill>
                  <a:prstClr val="black"/>
                </a:solidFill>
                <a:latin typeface="+mj-lt"/>
                <a:ea typeface="MS PGothic"/>
              </a:rPr>
              <a:t>Dostava/pregled </a:t>
            </a:r>
            <a:r>
              <a:rPr lang="en-US" sz="1800" spc="-1" dirty="0" err="1">
                <a:solidFill>
                  <a:prstClr val="black"/>
                </a:solidFill>
                <a:latin typeface="+mj-lt"/>
                <a:ea typeface="MS PGothic"/>
              </a:rPr>
              <a:t>Zahtjeva</a:t>
            </a:r>
            <a:r>
              <a:rPr lang="en-US" sz="1800" spc="-1" dirty="0">
                <a:solidFill>
                  <a:prstClr val="black"/>
                </a:solidFill>
                <a:latin typeface="+mj-lt"/>
                <a:ea typeface="MS PGothic"/>
              </a:rPr>
              <a:t> </a:t>
            </a:r>
            <a:r>
              <a:rPr lang="en-US" sz="1800" spc="-1" dirty="0" err="1">
                <a:solidFill>
                  <a:prstClr val="black"/>
                </a:solidFill>
                <a:latin typeface="+mj-lt"/>
                <a:ea typeface="MS PGothic"/>
              </a:rPr>
              <a:t>za</a:t>
            </a:r>
            <a:r>
              <a:rPr lang="en-US" sz="1800" spc="-1" dirty="0">
                <a:solidFill>
                  <a:prstClr val="black"/>
                </a:solidFill>
                <a:latin typeface="+mj-lt"/>
                <a:ea typeface="MS PGothic"/>
              </a:rPr>
              <a:t> </a:t>
            </a:r>
            <a:r>
              <a:rPr lang="en-US" sz="1800" spc="-1" dirty="0" err="1">
                <a:solidFill>
                  <a:prstClr val="black"/>
                </a:solidFill>
                <a:latin typeface="+mj-lt"/>
                <a:ea typeface="MS PGothic"/>
              </a:rPr>
              <a:t>nadoknadom</a:t>
            </a:r>
            <a:r>
              <a:rPr lang="en-US" sz="1800" spc="-1" dirty="0">
                <a:solidFill>
                  <a:prstClr val="black"/>
                </a:solidFill>
                <a:latin typeface="+mj-lt"/>
                <a:ea typeface="MS PGothic"/>
              </a:rPr>
              <a:t> </a:t>
            </a:r>
            <a:r>
              <a:rPr lang="en-US" sz="1800" spc="-1" dirty="0" err="1">
                <a:solidFill>
                  <a:prstClr val="black"/>
                </a:solidFill>
                <a:latin typeface="+mj-lt"/>
                <a:ea typeface="MS PGothic"/>
              </a:rPr>
              <a:t>sredstava</a:t>
            </a:r>
            <a:r>
              <a:rPr lang="en-US" sz="1800" spc="-1" dirty="0">
                <a:solidFill>
                  <a:prstClr val="black"/>
                </a:solidFill>
                <a:latin typeface="+mj-lt"/>
                <a:ea typeface="MS PGothic"/>
              </a:rPr>
              <a:t> </a:t>
            </a:r>
          </a:p>
          <a:p>
            <a:pPr marL="459109" indent="-457189" defTabSz="1219170">
              <a:lnSpc>
                <a:spcPct val="100000"/>
              </a:lnSpc>
              <a:spcBef>
                <a:spcPts val="0"/>
              </a:spcBef>
              <a:spcAft>
                <a:spcPts val="800"/>
              </a:spcAft>
              <a:buClr>
                <a:srgbClr val="000000"/>
              </a:buClr>
              <a:buFont typeface="+mj-lt"/>
              <a:buAutoNum type="arabicPeriod"/>
              <a:defRPr/>
            </a:pPr>
            <a:r>
              <a:rPr lang="hr-HR" sz="1800" spc="-1" dirty="0">
                <a:solidFill>
                  <a:prstClr val="black"/>
                </a:solidFill>
                <a:latin typeface="+mj-lt"/>
                <a:ea typeface="MS PGothic"/>
              </a:rPr>
              <a:t>Dostava/pregled </a:t>
            </a:r>
            <a:r>
              <a:rPr lang="en-US" sz="1800" spc="-1" dirty="0" err="1">
                <a:solidFill>
                  <a:prstClr val="black"/>
                </a:solidFill>
                <a:latin typeface="+mj-lt"/>
                <a:ea typeface="MS PGothic"/>
              </a:rPr>
              <a:t>Izmjen</a:t>
            </a:r>
            <a:r>
              <a:rPr lang="hr-HR" sz="1800" spc="-1" dirty="0">
                <a:solidFill>
                  <a:prstClr val="black"/>
                </a:solidFill>
                <a:latin typeface="+mj-lt"/>
                <a:ea typeface="MS PGothic"/>
              </a:rPr>
              <a:t>a</a:t>
            </a:r>
            <a:r>
              <a:rPr lang="en-US" sz="1800" spc="-1" dirty="0">
                <a:solidFill>
                  <a:prstClr val="black"/>
                </a:solidFill>
                <a:latin typeface="+mj-lt"/>
                <a:ea typeface="MS PGothic"/>
              </a:rPr>
              <a:t> </a:t>
            </a:r>
            <a:r>
              <a:rPr lang="en-US" sz="1800" spc="-1" dirty="0" err="1">
                <a:solidFill>
                  <a:prstClr val="black"/>
                </a:solidFill>
                <a:latin typeface="+mj-lt"/>
                <a:ea typeface="MS PGothic"/>
              </a:rPr>
              <a:t>ugovora</a:t>
            </a:r>
            <a:r>
              <a:rPr lang="hr-HR" sz="1800" spc="-1" dirty="0">
                <a:solidFill>
                  <a:prstClr val="black"/>
                </a:solidFill>
                <a:latin typeface="+mj-lt"/>
                <a:ea typeface="MS PGothic"/>
              </a:rPr>
              <a:t> (veće/manje)</a:t>
            </a:r>
            <a:endParaRPr lang="en-US" sz="1800" spc="-1" dirty="0">
              <a:solidFill>
                <a:prstClr val="black"/>
              </a:solidFill>
              <a:latin typeface="+mj-lt"/>
              <a:ea typeface="MS PGothic"/>
            </a:endParaRPr>
          </a:p>
          <a:p>
            <a:pPr marL="459109" indent="-457189" defTabSz="1219170">
              <a:lnSpc>
                <a:spcPct val="100000"/>
              </a:lnSpc>
              <a:spcBef>
                <a:spcPts val="0"/>
              </a:spcBef>
              <a:spcAft>
                <a:spcPts val="800"/>
              </a:spcAft>
              <a:buClr>
                <a:srgbClr val="000000"/>
              </a:buClr>
              <a:buFont typeface="+mj-lt"/>
              <a:buAutoNum type="arabicPeriod"/>
              <a:defRPr/>
            </a:pPr>
            <a:r>
              <a:rPr lang="en-US" sz="1800" spc="-1" dirty="0" err="1">
                <a:solidFill>
                  <a:prstClr val="black"/>
                </a:solidFill>
                <a:latin typeface="+mj-lt"/>
                <a:ea typeface="MS PGothic"/>
              </a:rPr>
              <a:t>Provjere</a:t>
            </a:r>
            <a:r>
              <a:rPr lang="en-US" sz="1800" spc="-1" dirty="0">
                <a:solidFill>
                  <a:prstClr val="black"/>
                </a:solidFill>
                <a:latin typeface="+mj-lt"/>
                <a:ea typeface="MS PGothic"/>
              </a:rPr>
              <a:t> </a:t>
            </a:r>
            <a:r>
              <a:rPr lang="en-US" sz="1800" spc="-1" dirty="0" err="1">
                <a:solidFill>
                  <a:prstClr val="black"/>
                </a:solidFill>
                <a:latin typeface="+mj-lt"/>
                <a:ea typeface="MS PGothic"/>
              </a:rPr>
              <a:t>na</a:t>
            </a:r>
            <a:r>
              <a:rPr lang="en-US" sz="1800" spc="-1" dirty="0">
                <a:solidFill>
                  <a:prstClr val="black"/>
                </a:solidFill>
                <a:latin typeface="+mj-lt"/>
                <a:ea typeface="MS PGothic"/>
              </a:rPr>
              <a:t> </a:t>
            </a:r>
            <a:r>
              <a:rPr lang="en-US" sz="1800" spc="-1" dirty="0" err="1">
                <a:solidFill>
                  <a:prstClr val="black"/>
                </a:solidFill>
                <a:latin typeface="+mj-lt"/>
                <a:ea typeface="MS PGothic"/>
              </a:rPr>
              <a:t>licu</a:t>
            </a:r>
            <a:r>
              <a:rPr lang="en-US" sz="1800" spc="-1" dirty="0">
                <a:solidFill>
                  <a:prstClr val="black"/>
                </a:solidFill>
                <a:latin typeface="+mj-lt"/>
                <a:ea typeface="MS PGothic"/>
              </a:rPr>
              <a:t> </a:t>
            </a:r>
            <a:r>
              <a:rPr lang="en-US" sz="1800" spc="-1" dirty="0" err="1">
                <a:solidFill>
                  <a:prstClr val="black"/>
                </a:solidFill>
                <a:latin typeface="+mj-lt"/>
                <a:ea typeface="MS PGothic"/>
              </a:rPr>
              <a:t>mjesta</a:t>
            </a:r>
            <a:endParaRPr lang="en-US" sz="1800" spc="-1" dirty="0">
              <a:solidFill>
                <a:prstClr val="black"/>
              </a:solidFill>
              <a:latin typeface="+mj-lt"/>
              <a:ea typeface="MS PGothic"/>
            </a:endParaRPr>
          </a:p>
          <a:p>
            <a:pPr marL="459109" indent="-457189" defTabSz="1219170">
              <a:lnSpc>
                <a:spcPct val="100000"/>
              </a:lnSpc>
              <a:spcBef>
                <a:spcPts val="0"/>
              </a:spcBef>
              <a:spcAft>
                <a:spcPts val="800"/>
              </a:spcAft>
              <a:buClr>
                <a:srgbClr val="000000"/>
              </a:buClr>
              <a:buFont typeface="+mj-lt"/>
              <a:buAutoNum type="arabicPeriod"/>
              <a:defRPr/>
            </a:pPr>
            <a:r>
              <a:rPr lang="en-US" sz="1800" spc="-1" dirty="0" err="1">
                <a:solidFill>
                  <a:srgbClr val="000000"/>
                </a:solidFill>
                <a:latin typeface="+mj-lt"/>
                <a:ea typeface="MS PGothic"/>
              </a:rPr>
              <a:t>Pravila</a:t>
            </a:r>
            <a:r>
              <a:rPr lang="en-US" sz="1800" spc="-1" dirty="0">
                <a:solidFill>
                  <a:srgbClr val="000000"/>
                </a:solidFill>
                <a:latin typeface="+mj-lt"/>
                <a:ea typeface="MS PGothic"/>
              </a:rPr>
              <a:t> </a:t>
            </a:r>
            <a:r>
              <a:rPr lang="en-US" sz="1800" spc="-1" dirty="0" err="1">
                <a:solidFill>
                  <a:srgbClr val="000000"/>
                </a:solidFill>
                <a:latin typeface="+mj-lt"/>
                <a:ea typeface="MS PGothic"/>
              </a:rPr>
              <a:t>vidljivosti</a:t>
            </a:r>
            <a:r>
              <a:rPr lang="en-US" sz="1800" spc="-1" dirty="0">
                <a:solidFill>
                  <a:srgbClr val="000000"/>
                </a:solidFill>
                <a:latin typeface="+mj-lt"/>
                <a:ea typeface="MS PGothic"/>
              </a:rPr>
              <a:t> (</a:t>
            </a:r>
            <a:r>
              <a:rPr lang="en-US" sz="1800" spc="-1" dirty="0" err="1">
                <a:solidFill>
                  <a:srgbClr val="000000"/>
                </a:solidFill>
                <a:latin typeface="+mj-lt"/>
                <a:ea typeface="MS PGothic"/>
              </a:rPr>
              <a:t>minimalno</a:t>
            </a:r>
            <a:r>
              <a:rPr lang="en-US" sz="1800" spc="-1" dirty="0">
                <a:solidFill>
                  <a:srgbClr val="000000"/>
                </a:solidFill>
                <a:latin typeface="+mj-lt"/>
                <a:ea typeface="MS PGothic"/>
              </a:rPr>
              <a:t> - </a:t>
            </a:r>
            <a:r>
              <a:rPr lang="en-US" sz="1800" spc="-1" dirty="0" err="1">
                <a:solidFill>
                  <a:srgbClr val="000000"/>
                </a:solidFill>
                <a:latin typeface="+mj-lt"/>
                <a:ea typeface="MS PGothic"/>
              </a:rPr>
              <a:t>stavljanje</a:t>
            </a:r>
            <a:r>
              <a:rPr lang="en-US" sz="1800" spc="-1" dirty="0">
                <a:solidFill>
                  <a:srgbClr val="000000"/>
                </a:solidFill>
                <a:latin typeface="+mj-lt"/>
                <a:ea typeface="MS PGothic"/>
              </a:rPr>
              <a:t> </a:t>
            </a:r>
            <a:r>
              <a:rPr lang="en-US" sz="1800" spc="-1" dirty="0" err="1">
                <a:solidFill>
                  <a:srgbClr val="000000"/>
                </a:solidFill>
                <a:latin typeface="+mj-lt"/>
                <a:ea typeface="MS PGothic"/>
              </a:rPr>
              <a:t>oznake</a:t>
            </a:r>
            <a:r>
              <a:rPr lang="en-US" sz="1800" spc="-1" dirty="0">
                <a:solidFill>
                  <a:srgbClr val="000000"/>
                </a:solidFill>
                <a:latin typeface="+mj-lt"/>
                <a:ea typeface="MS PGothic"/>
              </a:rPr>
              <a:t>)</a:t>
            </a:r>
          </a:p>
          <a:p>
            <a:pPr marL="459109" indent="-457189" defTabSz="1219170">
              <a:lnSpc>
                <a:spcPct val="100000"/>
              </a:lnSpc>
              <a:spcBef>
                <a:spcPts val="0"/>
              </a:spcBef>
              <a:spcAft>
                <a:spcPts val="800"/>
              </a:spcAft>
              <a:buClr>
                <a:srgbClr val="000000"/>
              </a:buClr>
              <a:buFont typeface="+mj-lt"/>
              <a:buAutoNum type="arabicPeriod"/>
              <a:defRPr/>
            </a:pPr>
            <a:r>
              <a:rPr lang="en-US" sz="1800" spc="-1" dirty="0" err="1">
                <a:solidFill>
                  <a:srgbClr val="000000"/>
                </a:solidFill>
                <a:latin typeface="+mj-lt"/>
                <a:ea typeface="MS PGothic"/>
              </a:rPr>
              <a:t>Izvješća</a:t>
            </a:r>
            <a:r>
              <a:rPr lang="en-US" sz="1800" spc="-1" dirty="0">
                <a:solidFill>
                  <a:srgbClr val="000000"/>
                </a:solidFill>
                <a:latin typeface="+mj-lt"/>
                <a:ea typeface="MS PGothic"/>
              </a:rPr>
              <a:t> </a:t>
            </a:r>
            <a:r>
              <a:rPr lang="en-US" sz="1800" spc="-1" dirty="0" err="1">
                <a:solidFill>
                  <a:srgbClr val="000000"/>
                </a:solidFill>
                <a:latin typeface="+mj-lt"/>
                <a:ea typeface="MS PGothic"/>
              </a:rPr>
              <a:t>nakon</a:t>
            </a:r>
            <a:r>
              <a:rPr lang="en-US" sz="1800" spc="-1" dirty="0">
                <a:solidFill>
                  <a:srgbClr val="000000"/>
                </a:solidFill>
                <a:latin typeface="+mj-lt"/>
                <a:ea typeface="MS PGothic"/>
              </a:rPr>
              <a:t> </a:t>
            </a:r>
            <a:r>
              <a:rPr lang="en-US" sz="1800" spc="-1" dirty="0" err="1">
                <a:solidFill>
                  <a:srgbClr val="000000"/>
                </a:solidFill>
                <a:latin typeface="+mj-lt"/>
                <a:ea typeface="MS PGothic"/>
              </a:rPr>
              <a:t>provedbe</a:t>
            </a:r>
            <a:r>
              <a:rPr lang="en-US" sz="1800" spc="-1" dirty="0">
                <a:solidFill>
                  <a:srgbClr val="000000"/>
                </a:solidFill>
                <a:latin typeface="+mj-lt"/>
                <a:ea typeface="MS PGothic"/>
              </a:rPr>
              <a:t> </a:t>
            </a:r>
            <a:r>
              <a:rPr lang="en-US" sz="1800" spc="-1" dirty="0" err="1">
                <a:solidFill>
                  <a:srgbClr val="000000"/>
                </a:solidFill>
                <a:latin typeface="+mj-lt"/>
                <a:ea typeface="MS PGothic"/>
              </a:rPr>
              <a:t>projekta</a:t>
            </a:r>
            <a:r>
              <a:rPr lang="en-US" sz="1800" spc="-1" dirty="0">
                <a:solidFill>
                  <a:srgbClr val="000000"/>
                </a:solidFill>
                <a:latin typeface="+mj-lt"/>
                <a:ea typeface="MS PGothic"/>
              </a:rPr>
              <a:t> (ex-post </a:t>
            </a:r>
            <a:r>
              <a:rPr lang="en-US" sz="1800" spc="-1" dirty="0" err="1">
                <a:solidFill>
                  <a:srgbClr val="000000"/>
                </a:solidFill>
                <a:latin typeface="+mj-lt"/>
                <a:ea typeface="MS PGothic"/>
              </a:rPr>
              <a:t>provjera</a:t>
            </a:r>
            <a:r>
              <a:rPr lang="en-US" sz="1800" spc="-1" dirty="0">
                <a:solidFill>
                  <a:srgbClr val="000000"/>
                </a:solidFill>
                <a:latin typeface="+mj-lt"/>
                <a:ea typeface="MS PGothic"/>
              </a:rPr>
              <a:t> </a:t>
            </a:r>
            <a:r>
              <a:rPr lang="en-US" sz="1800" spc="-1" dirty="0" err="1">
                <a:solidFill>
                  <a:srgbClr val="000000"/>
                </a:solidFill>
                <a:latin typeface="+mj-lt"/>
                <a:ea typeface="MS PGothic"/>
              </a:rPr>
              <a:t>trajnosti</a:t>
            </a:r>
            <a:r>
              <a:rPr lang="en-US" sz="1800" spc="-1" dirty="0">
                <a:solidFill>
                  <a:srgbClr val="000000"/>
                </a:solidFill>
                <a:latin typeface="+mj-lt"/>
                <a:ea typeface="MS PGothic"/>
              </a:rPr>
              <a:t> i </a:t>
            </a:r>
            <a:r>
              <a:rPr lang="en-US" sz="1800" spc="-1" dirty="0" err="1">
                <a:solidFill>
                  <a:srgbClr val="000000"/>
                </a:solidFill>
                <a:latin typeface="+mj-lt"/>
                <a:ea typeface="MS PGothic"/>
              </a:rPr>
              <a:t>pokazatelja</a:t>
            </a:r>
            <a:r>
              <a:rPr lang="en-US" sz="1800" spc="-1" dirty="0">
                <a:solidFill>
                  <a:srgbClr val="000000"/>
                </a:solidFill>
                <a:latin typeface="+mj-lt"/>
                <a:ea typeface="MS PGothic"/>
              </a:rPr>
              <a:t>)</a:t>
            </a:r>
            <a:endParaRPr lang="en-US" sz="1800" spc="-1" dirty="0">
              <a:solidFill>
                <a:srgbClr val="000000"/>
              </a:solidFill>
              <a:latin typeface="+mj-lt"/>
            </a:endParaRPr>
          </a:p>
          <a:p>
            <a:pPr marL="0" indent="0" algn="just">
              <a:spcBef>
                <a:spcPts val="575"/>
              </a:spcBef>
              <a:spcAft>
                <a:spcPts val="800"/>
              </a:spcAft>
              <a:buClr>
                <a:schemeClr val="accent1"/>
              </a:buClr>
              <a:defRPr/>
            </a:pPr>
            <a:endParaRPr lang="hr-HR" altLang="sr-Latn-RS" sz="2000" dirty="0">
              <a:latin typeface="VladaRHSans Reg" charset="0"/>
              <a:cs typeface="VladaRHSans Reg" charset="0"/>
            </a:endParaRPr>
          </a:p>
        </p:txBody>
      </p:sp>
      <p:sp>
        <p:nvSpPr>
          <p:cNvPr id="33795" name="Slide Number Placeholder 5"/>
          <p:cNvSpPr>
            <a:spLocks noGrp="1"/>
          </p:cNvSpPr>
          <p:nvPr>
            <p:ph type="sldNum" sz="quarter" idx="4294967295"/>
          </p:nvPr>
        </p:nvSpPr>
        <p:spPr bwMode="auto">
          <a:xfrm>
            <a:off x="0" y="0"/>
            <a:ext cx="0" cy="0"/>
          </a:xfrm>
          <a:prstGeom prst="rect">
            <a:avLst/>
          </a:prstGeom>
          <a:noFill/>
          <a:ln>
            <a:miter lim="800000"/>
            <a:headEnd/>
            <a:tailEnd/>
          </a:ln>
        </p:spPr>
        <p:txBody>
          <a:bodyPr/>
          <a:lstStyle/>
          <a:p>
            <a:pPr algn="l" defTabSz="609585" eaLnBrk="0" fontAlgn="base" hangingPunct="0">
              <a:spcBef>
                <a:spcPct val="0"/>
              </a:spcBef>
              <a:spcAft>
                <a:spcPct val="0"/>
              </a:spcAft>
              <a:defRPr/>
            </a:pPr>
            <a:fld id="{7115D820-C0B9-4E79-9169-98EDCE5E4036}" type="slidenum">
              <a:rPr lang="en-US" sz="800">
                <a:solidFill>
                  <a:prstClr val="white"/>
                </a:solidFill>
                <a:latin typeface="VladaRHSans Reg" charset="0"/>
                <a:ea typeface="MS PGothic" pitchFamily="34" charset="-128"/>
                <a:cs typeface="VladaRHSans Reg" charset="0"/>
              </a:rPr>
              <a:pPr algn="l" defTabSz="609585" eaLnBrk="0" fontAlgn="base" hangingPunct="0">
                <a:spcBef>
                  <a:spcPct val="0"/>
                </a:spcBef>
                <a:spcAft>
                  <a:spcPct val="0"/>
                </a:spcAft>
                <a:defRPr/>
              </a:pPr>
              <a:t>30</a:t>
            </a:fld>
            <a:endParaRPr lang="en-US" sz="800">
              <a:solidFill>
                <a:prstClr val="white"/>
              </a:solidFill>
              <a:latin typeface="VladaRHSans Reg" charset="0"/>
              <a:ea typeface="MS PGothic" pitchFamily="34" charset="-128"/>
              <a:cs typeface="VladaRHSans Reg" charset="0"/>
            </a:endParaRPr>
          </a:p>
        </p:txBody>
      </p:sp>
      <p:sp>
        <p:nvSpPr>
          <p:cNvPr id="33796" name="Rectangle 1"/>
          <p:cNvSpPr txBox="1">
            <a:spLocks noChangeArrowheads="1"/>
          </p:cNvSpPr>
          <p:nvPr/>
        </p:nvSpPr>
        <p:spPr bwMode="auto">
          <a:xfrm>
            <a:off x="571885" y="304802"/>
            <a:ext cx="11038478" cy="659932"/>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0" tIns="0" rIns="0" bIns="0"/>
          <a:lstStyle/>
          <a:p>
            <a:pPr defTabSz="1219170">
              <a:defRPr/>
            </a:pPr>
            <a:r>
              <a:rPr lang="en-US" sz="3200" b="1" spc="-1" dirty="0">
                <a:solidFill>
                  <a:srgbClr val="000000"/>
                </a:solidFill>
                <a:latin typeface="+mj-lt"/>
                <a:ea typeface="MS PGothic"/>
              </a:rPr>
              <a:t>KLJUČNE AKTIVNOSTI PROVEDBE</a:t>
            </a:r>
            <a:r>
              <a:rPr lang="hr-HR" sz="3200" b="1" spc="-1" dirty="0">
                <a:solidFill>
                  <a:srgbClr val="000000"/>
                </a:solidFill>
                <a:latin typeface="+mj-lt"/>
                <a:ea typeface="MS PGothic"/>
              </a:rPr>
              <a:t>:</a:t>
            </a:r>
            <a:endParaRPr lang="en-US" sz="3200" b="1" spc="-1" dirty="0">
              <a:solidFill>
                <a:srgbClr val="000000"/>
              </a:solidFill>
              <a:latin typeface="+mj-lt"/>
            </a:endParaRPr>
          </a:p>
        </p:txBody>
      </p:sp>
      <p:pic>
        <p:nvPicPr>
          <p:cNvPr id="5" name="Picture 4">
            <a:extLst>
              <a:ext uri="{FF2B5EF4-FFF2-40B4-BE49-F238E27FC236}">
                <a16:creationId xmlns:a16="http://schemas.microsoft.com/office/drawing/2014/main" id="{F1585D84-A319-4CF0-AB9A-A719457BE11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0" y="6100021"/>
            <a:ext cx="2643447" cy="757979"/>
          </a:xfrm>
          <a:prstGeom prst="rect">
            <a:avLst/>
          </a:prstGeom>
          <a:noFill/>
        </p:spPr>
      </p:pic>
      <p:pic>
        <p:nvPicPr>
          <p:cNvPr id="6" name="Slika 6">
            <a:extLst>
              <a:ext uri="{FF2B5EF4-FFF2-40B4-BE49-F238E27FC236}">
                <a16:creationId xmlns:a16="http://schemas.microsoft.com/office/drawing/2014/main" id="{CD2F17CD-030F-441E-8D61-793D46EB2AB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13883" y="6238089"/>
            <a:ext cx="2136479" cy="474773"/>
          </a:xfrm>
          <a:prstGeom prst="rect">
            <a:avLst/>
          </a:prstGeom>
        </p:spPr>
      </p:pic>
    </p:spTree>
    <p:extLst>
      <p:ext uri="{BB962C8B-B14F-4D97-AF65-F5344CB8AC3E}">
        <p14:creationId xmlns:p14="http://schemas.microsoft.com/office/powerpoint/2010/main" val="40313308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p:cNvSpPr>
            <a:spLocks noGrp="1"/>
          </p:cNvSpPr>
          <p:nvPr>
            <p:ph idx="1"/>
          </p:nvPr>
        </p:nvSpPr>
        <p:spPr>
          <a:xfrm>
            <a:off x="137726" y="871649"/>
            <a:ext cx="10599548" cy="4974969"/>
          </a:xfrm>
        </p:spPr>
        <p:txBody>
          <a:bodyPr/>
          <a:lstStyle/>
          <a:p>
            <a:pPr marL="458389" indent="-457189">
              <a:lnSpc>
                <a:spcPct val="100000"/>
              </a:lnSpc>
            </a:pPr>
            <a:endParaRPr lang="hr-HR" sz="2400" dirty="0"/>
          </a:p>
          <a:p>
            <a:pPr marL="0" indent="0" algn="just">
              <a:spcBef>
                <a:spcPts val="575"/>
              </a:spcBef>
              <a:spcAft>
                <a:spcPts val="800"/>
              </a:spcAft>
              <a:buClr>
                <a:schemeClr val="accent1"/>
              </a:buClr>
              <a:defRPr/>
            </a:pPr>
            <a:endParaRPr lang="hr-HR" altLang="sr-Latn-RS" sz="2000" dirty="0">
              <a:latin typeface="VladaRHSans Reg" charset="0"/>
              <a:cs typeface="VladaRHSans Reg" charset="0"/>
            </a:endParaRPr>
          </a:p>
        </p:txBody>
      </p:sp>
      <p:sp>
        <p:nvSpPr>
          <p:cNvPr id="33795" name="Slide Number Placeholder 5"/>
          <p:cNvSpPr>
            <a:spLocks noGrp="1"/>
          </p:cNvSpPr>
          <p:nvPr>
            <p:ph type="sldNum" sz="quarter" idx="4294967295"/>
          </p:nvPr>
        </p:nvSpPr>
        <p:spPr bwMode="auto">
          <a:xfrm>
            <a:off x="0" y="0"/>
            <a:ext cx="0" cy="0"/>
          </a:xfrm>
          <a:prstGeom prst="rect">
            <a:avLst/>
          </a:prstGeom>
          <a:noFill/>
          <a:ln>
            <a:miter lim="800000"/>
            <a:headEnd/>
            <a:tailEnd/>
          </a:ln>
        </p:spPr>
        <p:txBody>
          <a:bodyPr/>
          <a:lstStyle/>
          <a:p>
            <a:pPr algn="l" defTabSz="609585" eaLnBrk="0" fontAlgn="base" hangingPunct="0">
              <a:spcBef>
                <a:spcPct val="0"/>
              </a:spcBef>
              <a:spcAft>
                <a:spcPct val="0"/>
              </a:spcAft>
              <a:defRPr/>
            </a:pPr>
            <a:fld id="{7115D820-C0B9-4E79-9169-98EDCE5E4036}" type="slidenum">
              <a:rPr lang="en-US" sz="800">
                <a:solidFill>
                  <a:prstClr val="white"/>
                </a:solidFill>
                <a:latin typeface="VladaRHSans Reg" charset="0"/>
                <a:ea typeface="MS PGothic" pitchFamily="34" charset="-128"/>
                <a:cs typeface="VladaRHSans Reg" charset="0"/>
              </a:rPr>
              <a:pPr algn="l" defTabSz="609585" eaLnBrk="0" fontAlgn="base" hangingPunct="0">
                <a:spcBef>
                  <a:spcPct val="0"/>
                </a:spcBef>
                <a:spcAft>
                  <a:spcPct val="0"/>
                </a:spcAft>
                <a:defRPr/>
              </a:pPr>
              <a:t>31</a:t>
            </a:fld>
            <a:endParaRPr lang="en-US" sz="800">
              <a:solidFill>
                <a:prstClr val="white"/>
              </a:solidFill>
              <a:latin typeface="VladaRHSans Reg" charset="0"/>
              <a:ea typeface="MS PGothic" pitchFamily="34" charset="-128"/>
              <a:cs typeface="VladaRHSans Reg" charset="0"/>
            </a:endParaRPr>
          </a:p>
        </p:txBody>
      </p:sp>
      <p:sp>
        <p:nvSpPr>
          <p:cNvPr id="33796" name="Rectangle 1"/>
          <p:cNvSpPr txBox="1">
            <a:spLocks noChangeArrowheads="1"/>
          </p:cNvSpPr>
          <p:nvPr/>
        </p:nvSpPr>
        <p:spPr bwMode="auto">
          <a:xfrm>
            <a:off x="798897" y="140702"/>
            <a:ext cx="10298592" cy="461701"/>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0" tIns="0" rIns="0" bIns="0"/>
          <a:lstStyle/>
          <a:p>
            <a:pPr defTabSz="1219170">
              <a:defRPr/>
            </a:pPr>
            <a:r>
              <a:rPr lang="hr-HR" sz="3200" b="1" dirty="0">
                <a:latin typeface="VladaRHSans Bld"/>
              </a:rPr>
              <a:t>PLAN NABAVE</a:t>
            </a:r>
            <a:endParaRPr lang="en-US" sz="3200" b="1" spc="-1" dirty="0">
              <a:solidFill>
                <a:srgbClr val="000000"/>
              </a:solidFill>
              <a:latin typeface="VladaRHSans Bld"/>
            </a:endParaRPr>
          </a:p>
        </p:txBody>
      </p:sp>
      <p:sp>
        <p:nvSpPr>
          <p:cNvPr id="3" name="Rectangle 2"/>
          <p:cNvSpPr/>
          <p:nvPr/>
        </p:nvSpPr>
        <p:spPr>
          <a:xfrm>
            <a:off x="798896" y="958312"/>
            <a:ext cx="10298593" cy="1200329"/>
          </a:xfrm>
          <a:prstGeom prst="rect">
            <a:avLst/>
          </a:prstGeom>
        </p:spPr>
        <p:txBody>
          <a:bodyPr wrap="square">
            <a:spAutoFit/>
          </a:bodyPr>
          <a:lstStyle/>
          <a:p>
            <a:pPr marL="458389" indent="-457189" algn="just">
              <a:buFont typeface="Arial" panose="020B0604020202020204" pitchFamily="34" charset="0"/>
              <a:buChar char="•"/>
            </a:pPr>
            <a:r>
              <a:rPr lang="hr-HR" dirty="0">
                <a:latin typeface="+mj-lt"/>
              </a:rPr>
              <a:t>Smisao izrade Plana nabave </a:t>
            </a:r>
            <a:r>
              <a:rPr lang="en-US" dirty="0">
                <a:latin typeface="+mj-lt"/>
              </a:rPr>
              <a:t>(PN) </a:t>
            </a:r>
            <a:r>
              <a:rPr lang="hr-HR" dirty="0">
                <a:latin typeface="+mj-lt"/>
              </a:rPr>
              <a:t>je sprječavanje umjetne podjele nabava i određivanje primjenjivog postupka prema procijenjenoj vrijednosti nabave</a:t>
            </a:r>
          </a:p>
          <a:p>
            <a:pPr marL="458389" indent="-457189" algn="just">
              <a:buFont typeface="Arial" panose="020B0604020202020204" pitchFamily="34" charset="0"/>
              <a:buChar char="•"/>
            </a:pPr>
            <a:r>
              <a:rPr lang="hr-HR" dirty="0">
                <a:latin typeface="+mj-lt"/>
              </a:rPr>
              <a:t>U Plan nabave upisuju se sve nabave (planirane, u tijeku i završene) koje su navedene kroz proračunske stavke </a:t>
            </a:r>
            <a:r>
              <a:rPr lang="en-US" dirty="0" err="1">
                <a:latin typeface="+mj-lt"/>
              </a:rPr>
              <a:t>Prijavnog</a:t>
            </a:r>
            <a:r>
              <a:rPr lang="en-US" dirty="0">
                <a:latin typeface="+mj-lt"/>
              </a:rPr>
              <a:t> </a:t>
            </a:r>
            <a:r>
              <a:rPr lang="en-US" dirty="0" err="1">
                <a:latin typeface="+mj-lt"/>
              </a:rPr>
              <a:t>obrasca</a:t>
            </a:r>
            <a:r>
              <a:rPr lang="en-US" dirty="0">
                <a:latin typeface="+mj-lt"/>
              </a:rPr>
              <a:t> (PO).</a:t>
            </a:r>
          </a:p>
        </p:txBody>
      </p:sp>
      <p:graphicFrame>
        <p:nvGraphicFramePr>
          <p:cNvPr id="4" name="Table 3"/>
          <p:cNvGraphicFramePr>
            <a:graphicFrameLocks noGrp="1"/>
          </p:cNvGraphicFramePr>
          <p:nvPr>
            <p:extLst>
              <p:ext uri="{D42A27DB-BD31-4B8C-83A1-F6EECF244321}">
                <p14:modId xmlns:p14="http://schemas.microsoft.com/office/powerpoint/2010/main" val="3929588271"/>
              </p:ext>
            </p:extLst>
          </p:nvPr>
        </p:nvGraphicFramePr>
        <p:xfrm>
          <a:off x="798897" y="2797218"/>
          <a:ext cx="10298592" cy="2810933"/>
        </p:xfrm>
        <a:graphic>
          <a:graphicData uri="http://schemas.openxmlformats.org/drawingml/2006/table">
            <a:tbl>
              <a:tblPr firstRow="1" bandRow="1">
                <a:tableStyleId>{F5AB1C69-6EDB-4FF4-983F-18BD219EF322}</a:tableStyleId>
              </a:tblPr>
              <a:tblGrid>
                <a:gridCol w="3432864">
                  <a:extLst>
                    <a:ext uri="{9D8B030D-6E8A-4147-A177-3AD203B41FA5}">
                      <a16:colId xmlns:a16="http://schemas.microsoft.com/office/drawing/2014/main" val="546446542"/>
                    </a:ext>
                  </a:extLst>
                </a:gridCol>
                <a:gridCol w="2573988">
                  <a:extLst>
                    <a:ext uri="{9D8B030D-6E8A-4147-A177-3AD203B41FA5}">
                      <a16:colId xmlns:a16="http://schemas.microsoft.com/office/drawing/2014/main" val="2666778016"/>
                    </a:ext>
                  </a:extLst>
                </a:gridCol>
                <a:gridCol w="4291740">
                  <a:extLst>
                    <a:ext uri="{9D8B030D-6E8A-4147-A177-3AD203B41FA5}">
                      <a16:colId xmlns:a16="http://schemas.microsoft.com/office/drawing/2014/main" val="1502992090"/>
                    </a:ext>
                  </a:extLst>
                </a:gridCol>
              </a:tblGrid>
              <a:tr h="494453">
                <a:tc>
                  <a:txBody>
                    <a:bodyPr/>
                    <a:lstStyle/>
                    <a:p>
                      <a:r>
                        <a:rPr lang="en-US" sz="2000" dirty="0">
                          <a:solidFill>
                            <a:schemeClr val="tx1"/>
                          </a:solidFill>
                          <a:latin typeface="+mj-lt"/>
                        </a:rPr>
                        <a:t>ROK PODNOŠENJA</a:t>
                      </a:r>
                    </a:p>
                  </a:txBody>
                  <a:tcPr marL="121920" marR="121920" marT="60960" marB="60960">
                    <a:solidFill>
                      <a:schemeClr val="accent1">
                        <a:lumMod val="60000"/>
                        <a:lumOff val="40000"/>
                      </a:schemeClr>
                    </a:solidFill>
                  </a:tcPr>
                </a:tc>
                <a:tc>
                  <a:txBody>
                    <a:bodyPr/>
                    <a:lstStyle/>
                    <a:p>
                      <a:r>
                        <a:rPr lang="en-US" sz="2000" dirty="0">
                          <a:solidFill>
                            <a:schemeClr val="tx1"/>
                          </a:solidFill>
                          <a:latin typeface="+mj-lt"/>
                        </a:rPr>
                        <a:t>NAČIN PODNOŠENJA</a:t>
                      </a:r>
                    </a:p>
                  </a:txBody>
                  <a:tcPr marL="121920" marR="121920" marT="60960" marB="60960">
                    <a:solidFill>
                      <a:schemeClr val="accent1">
                        <a:lumMod val="60000"/>
                        <a:lumOff val="40000"/>
                      </a:schemeClr>
                    </a:solidFill>
                  </a:tcPr>
                </a:tc>
                <a:tc>
                  <a:txBody>
                    <a:bodyPr/>
                    <a:lstStyle/>
                    <a:p>
                      <a:r>
                        <a:rPr lang="en-US" sz="2000" dirty="0">
                          <a:solidFill>
                            <a:schemeClr val="tx1"/>
                          </a:solidFill>
                          <a:latin typeface="+mj-lt"/>
                        </a:rPr>
                        <a:t>AŽURIRANJE</a:t>
                      </a:r>
                    </a:p>
                  </a:txBody>
                  <a:tcPr marL="121920" marR="121920" marT="60960" marB="60960">
                    <a:solidFill>
                      <a:schemeClr val="accent1">
                        <a:lumMod val="60000"/>
                        <a:lumOff val="40000"/>
                      </a:schemeClr>
                    </a:solidFill>
                  </a:tcPr>
                </a:tc>
                <a:extLst>
                  <a:ext uri="{0D108BD9-81ED-4DB2-BD59-A6C34878D82A}">
                    <a16:rowId xmlns:a16="http://schemas.microsoft.com/office/drawing/2014/main" val="1296336865"/>
                  </a:ext>
                </a:extLst>
              </a:tr>
              <a:tr h="2316480">
                <a:tc>
                  <a:txBody>
                    <a:bodyPr/>
                    <a:lstStyle/>
                    <a:p>
                      <a:r>
                        <a:rPr lang="en-US" sz="1800" dirty="0">
                          <a:solidFill>
                            <a:schemeClr val="tx1"/>
                          </a:solidFill>
                          <a:latin typeface="+mj-lt"/>
                        </a:rPr>
                        <a:t>U </a:t>
                      </a:r>
                      <a:r>
                        <a:rPr lang="en-US" sz="1800" dirty="0" err="1">
                          <a:solidFill>
                            <a:schemeClr val="tx1"/>
                          </a:solidFill>
                          <a:latin typeface="+mj-lt"/>
                        </a:rPr>
                        <a:t>roku</a:t>
                      </a:r>
                      <a:r>
                        <a:rPr lang="en-US" sz="1800" dirty="0">
                          <a:solidFill>
                            <a:schemeClr val="tx1"/>
                          </a:solidFill>
                          <a:latin typeface="+mj-lt"/>
                        </a:rPr>
                        <a:t> od 20 </a:t>
                      </a:r>
                      <a:r>
                        <a:rPr lang="en-US" sz="1800" dirty="0" err="1">
                          <a:solidFill>
                            <a:schemeClr val="tx1"/>
                          </a:solidFill>
                          <a:latin typeface="+mj-lt"/>
                        </a:rPr>
                        <a:t>radnih</a:t>
                      </a:r>
                      <a:r>
                        <a:rPr lang="en-US" sz="1800" dirty="0">
                          <a:solidFill>
                            <a:schemeClr val="tx1"/>
                          </a:solidFill>
                          <a:latin typeface="+mj-lt"/>
                        </a:rPr>
                        <a:t> dana </a:t>
                      </a:r>
                      <a:r>
                        <a:rPr lang="en-US" sz="1800">
                          <a:solidFill>
                            <a:schemeClr val="tx1"/>
                          </a:solidFill>
                          <a:latin typeface="+mj-lt"/>
                        </a:rPr>
                        <a:t>od dana stupanja Ugovora na snagu</a:t>
                      </a:r>
                      <a:endParaRPr lang="en-US" sz="1800" dirty="0">
                        <a:solidFill>
                          <a:schemeClr val="tx1"/>
                        </a:solidFill>
                        <a:latin typeface="+mj-lt"/>
                      </a:endParaRPr>
                    </a:p>
                  </a:txBody>
                  <a:tcPr marL="121920" marR="121920" marT="60960" marB="60960">
                    <a:solidFill>
                      <a:schemeClr val="accent1">
                        <a:lumMod val="60000"/>
                        <a:lumOff val="40000"/>
                      </a:schemeClr>
                    </a:solidFill>
                  </a:tcPr>
                </a:tc>
                <a:tc>
                  <a:txBody>
                    <a:bodyPr/>
                    <a:lstStyle/>
                    <a:p>
                      <a:r>
                        <a:rPr lang="en-US" sz="1800" dirty="0" err="1">
                          <a:solidFill>
                            <a:schemeClr val="tx1"/>
                          </a:solidFill>
                          <a:latin typeface="+mj-lt"/>
                        </a:rPr>
                        <a:t>Putem</a:t>
                      </a:r>
                      <a:r>
                        <a:rPr lang="en-US" sz="1800" baseline="0" dirty="0">
                          <a:solidFill>
                            <a:schemeClr val="tx1"/>
                          </a:solidFill>
                          <a:latin typeface="+mj-lt"/>
                        </a:rPr>
                        <a:t> </a:t>
                      </a:r>
                      <a:r>
                        <a:rPr lang="en-US" sz="1800" baseline="0" dirty="0" err="1">
                          <a:solidFill>
                            <a:schemeClr val="tx1"/>
                          </a:solidFill>
                          <a:latin typeface="+mj-lt"/>
                        </a:rPr>
                        <a:t>sustava</a:t>
                      </a:r>
                      <a:r>
                        <a:rPr lang="en-US" sz="1800" baseline="0" dirty="0">
                          <a:solidFill>
                            <a:schemeClr val="tx1"/>
                          </a:solidFill>
                          <a:latin typeface="+mj-lt"/>
                        </a:rPr>
                        <a:t> </a:t>
                      </a:r>
                      <a:r>
                        <a:rPr lang="en-US" sz="1800" baseline="0" dirty="0" err="1">
                          <a:solidFill>
                            <a:schemeClr val="tx1"/>
                          </a:solidFill>
                          <a:latin typeface="+mj-lt"/>
                        </a:rPr>
                        <a:t>eNPOO</a:t>
                      </a:r>
                      <a:endParaRPr lang="en-US" sz="1800" dirty="0">
                        <a:solidFill>
                          <a:schemeClr val="tx1"/>
                        </a:solidFill>
                        <a:latin typeface="+mj-lt"/>
                      </a:endParaRPr>
                    </a:p>
                  </a:txBody>
                  <a:tcPr marL="121920" marR="121920" marT="60960" marB="60960">
                    <a:solidFill>
                      <a:schemeClr val="accent1">
                        <a:lumMod val="60000"/>
                        <a:lumOff val="40000"/>
                      </a:schemeClr>
                    </a:solidFill>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sz="1800" dirty="0" err="1">
                          <a:solidFill>
                            <a:schemeClr val="tx1"/>
                          </a:solidFill>
                          <a:latin typeface="+mj-lt"/>
                        </a:rPr>
                        <a:t>Korisnik</a:t>
                      </a:r>
                      <a:r>
                        <a:rPr lang="en-US" sz="1800" dirty="0">
                          <a:solidFill>
                            <a:schemeClr val="tx1"/>
                          </a:solidFill>
                          <a:latin typeface="+mj-lt"/>
                        </a:rPr>
                        <a:t> </a:t>
                      </a:r>
                      <a:r>
                        <a:rPr lang="en-US" sz="1800" dirty="0" err="1">
                          <a:solidFill>
                            <a:schemeClr val="tx1"/>
                          </a:solidFill>
                          <a:latin typeface="+mj-lt"/>
                        </a:rPr>
                        <a:t>može</a:t>
                      </a:r>
                      <a:r>
                        <a:rPr lang="en-US" sz="1800" baseline="0" dirty="0">
                          <a:solidFill>
                            <a:schemeClr val="tx1"/>
                          </a:solidFill>
                          <a:latin typeface="+mj-lt"/>
                        </a:rPr>
                        <a:t> u </a:t>
                      </a:r>
                      <a:r>
                        <a:rPr lang="en-US" sz="1800" baseline="0" dirty="0" err="1">
                          <a:solidFill>
                            <a:schemeClr val="tx1"/>
                          </a:solidFill>
                          <a:latin typeface="+mj-lt"/>
                        </a:rPr>
                        <a:t>slučaju</a:t>
                      </a:r>
                      <a:r>
                        <a:rPr lang="en-US" sz="1800" baseline="0" dirty="0">
                          <a:solidFill>
                            <a:schemeClr val="tx1"/>
                          </a:solidFill>
                          <a:latin typeface="+mj-lt"/>
                        </a:rPr>
                        <a:t> </a:t>
                      </a:r>
                      <a:r>
                        <a:rPr lang="en-US" sz="1800" baseline="0" dirty="0" err="1">
                          <a:solidFill>
                            <a:schemeClr val="tx1"/>
                          </a:solidFill>
                          <a:latin typeface="+mj-lt"/>
                        </a:rPr>
                        <a:t>potrebe</a:t>
                      </a:r>
                      <a:r>
                        <a:rPr lang="en-US" sz="1800" baseline="0" dirty="0">
                          <a:solidFill>
                            <a:schemeClr val="tx1"/>
                          </a:solidFill>
                          <a:latin typeface="+mj-lt"/>
                        </a:rPr>
                        <a:t> </a:t>
                      </a:r>
                      <a:r>
                        <a:rPr lang="en-US" sz="1800" baseline="0" dirty="0" err="1">
                          <a:solidFill>
                            <a:schemeClr val="tx1"/>
                          </a:solidFill>
                          <a:latin typeface="+mj-lt"/>
                        </a:rPr>
                        <a:t>ažurirati</a:t>
                      </a:r>
                      <a:r>
                        <a:rPr lang="en-US" sz="1800" baseline="0" dirty="0">
                          <a:solidFill>
                            <a:schemeClr val="tx1"/>
                          </a:solidFill>
                          <a:latin typeface="+mj-lt"/>
                        </a:rPr>
                        <a:t> PN, a </a:t>
                      </a:r>
                      <a:r>
                        <a:rPr lang="en-US" sz="1800" baseline="0" dirty="0" err="1">
                          <a:solidFill>
                            <a:schemeClr val="tx1"/>
                          </a:solidFill>
                          <a:latin typeface="+mj-lt"/>
                        </a:rPr>
                        <a:t>isti</a:t>
                      </a:r>
                      <a:r>
                        <a:rPr lang="en-US" sz="1800" baseline="0" dirty="0">
                          <a:solidFill>
                            <a:schemeClr val="tx1"/>
                          </a:solidFill>
                          <a:latin typeface="+mj-lt"/>
                        </a:rPr>
                        <a:t> je </a:t>
                      </a:r>
                      <a:r>
                        <a:rPr lang="en-US" sz="1800" baseline="0" dirty="0" err="1">
                          <a:solidFill>
                            <a:schemeClr val="tx1"/>
                          </a:solidFill>
                          <a:latin typeface="+mj-lt"/>
                        </a:rPr>
                        <a:t>potrebno</a:t>
                      </a:r>
                      <a:r>
                        <a:rPr lang="en-US" sz="1800" baseline="0" dirty="0">
                          <a:solidFill>
                            <a:schemeClr val="tx1"/>
                          </a:solidFill>
                          <a:latin typeface="+mj-lt"/>
                        </a:rPr>
                        <a:t> </a:t>
                      </a:r>
                      <a:r>
                        <a:rPr lang="en-US" sz="1800" baseline="0" dirty="0" err="1">
                          <a:solidFill>
                            <a:schemeClr val="tx1"/>
                          </a:solidFill>
                          <a:latin typeface="+mj-lt"/>
                        </a:rPr>
                        <a:t>dostaviti</a:t>
                      </a:r>
                      <a:r>
                        <a:rPr lang="en-US" sz="1800" baseline="0" dirty="0">
                          <a:solidFill>
                            <a:schemeClr val="tx1"/>
                          </a:solidFill>
                          <a:latin typeface="+mj-lt"/>
                        </a:rPr>
                        <a:t> PT-u </a:t>
                      </a:r>
                      <a:r>
                        <a:rPr lang="en-US" sz="1800" baseline="0" dirty="0" err="1">
                          <a:solidFill>
                            <a:schemeClr val="tx1"/>
                          </a:solidFill>
                          <a:latin typeface="+mj-lt"/>
                        </a:rPr>
                        <a:t>odmah</a:t>
                      </a:r>
                      <a:r>
                        <a:rPr lang="en-US" sz="1800" baseline="0" dirty="0">
                          <a:solidFill>
                            <a:schemeClr val="tx1"/>
                          </a:solidFill>
                          <a:latin typeface="+mj-lt"/>
                        </a:rPr>
                        <a:t> </a:t>
                      </a:r>
                      <a:r>
                        <a:rPr lang="en-US" sz="1800" baseline="0" dirty="0" err="1">
                          <a:solidFill>
                            <a:schemeClr val="tx1"/>
                          </a:solidFill>
                          <a:latin typeface="+mj-lt"/>
                        </a:rPr>
                        <a:t>po</a:t>
                      </a:r>
                      <a:r>
                        <a:rPr lang="en-US" sz="1800" baseline="0" dirty="0">
                          <a:solidFill>
                            <a:schemeClr val="tx1"/>
                          </a:solidFill>
                          <a:latin typeface="+mj-lt"/>
                        </a:rPr>
                        <a:t> </a:t>
                      </a:r>
                      <a:r>
                        <a:rPr lang="en-US" sz="1800" baseline="0" dirty="0" err="1">
                          <a:solidFill>
                            <a:schemeClr val="tx1"/>
                          </a:solidFill>
                          <a:latin typeface="+mj-lt"/>
                        </a:rPr>
                        <a:t>saznanju</a:t>
                      </a:r>
                      <a:r>
                        <a:rPr lang="en-US" sz="1800" baseline="0" dirty="0">
                          <a:solidFill>
                            <a:schemeClr val="tx1"/>
                          </a:solidFill>
                          <a:latin typeface="+mj-lt"/>
                        </a:rPr>
                        <a:t>. </a:t>
                      </a:r>
                      <a:r>
                        <a:rPr lang="en-US" sz="1800" baseline="0" dirty="0" err="1">
                          <a:solidFill>
                            <a:schemeClr val="tx1"/>
                          </a:solidFill>
                          <a:latin typeface="+mj-lt"/>
                        </a:rPr>
                        <a:t>Ugovor</a:t>
                      </a:r>
                      <a:r>
                        <a:rPr lang="en-US" sz="1800" baseline="0" dirty="0">
                          <a:solidFill>
                            <a:schemeClr val="tx1"/>
                          </a:solidFill>
                          <a:latin typeface="+mj-lt"/>
                        </a:rPr>
                        <a:t> se ne </a:t>
                      </a:r>
                      <a:r>
                        <a:rPr lang="en-US" sz="1800" baseline="0" dirty="0" err="1">
                          <a:solidFill>
                            <a:schemeClr val="tx1"/>
                          </a:solidFill>
                          <a:latin typeface="+mj-lt"/>
                        </a:rPr>
                        <a:t>mijenja</a:t>
                      </a:r>
                      <a:r>
                        <a:rPr lang="en-US" sz="1800" baseline="0" dirty="0">
                          <a:solidFill>
                            <a:schemeClr val="tx1"/>
                          </a:solidFill>
                          <a:latin typeface="+mj-lt"/>
                        </a:rPr>
                        <a:t> </a:t>
                      </a:r>
                      <a:r>
                        <a:rPr lang="en-US" sz="1800" baseline="0" dirty="0" err="1">
                          <a:solidFill>
                            <a:schemeClr val="tx1"/>
                          </a:solidFill>
                          <a:latin typeface="+mj-lt"/>
                        </a:rPr>
                        <a:t>zbog</a:t>
                      </a:r>
                      <a:r>
                        <a:rPr lang="en-US" sz="1800" baseline="0" dirty="0">
                          <a:solidFill>
                            <a:schemeClr val="tx1"/>
                          </a:solidFill>
                          <a:latin typeface="+mj-lt"/>
                        </a:rPr>
                        <a:t> </a:t>
                      </a:r>
                      <a:r>
                        <a:rPr lang="en-US" sz="1800" baseline="0" dirty="0" err="1">
                          <a:solidFill>
                            <a:schemeClr val="tx1"/>
                          </a:solidFill>
                          <a:latin typeface="+mj-lt"/>
                        </a:rPr>
                        <a:t>izmjene</a:t>
                      </a:r>
                      <a:r>
                        <a:rPr lang="en-US" sz="1800" baseline="0" dirty="0">
                          <a:solidFill>
                            <a:schemeClr val="tx1"/>
                          </a:solidFill>
                          <a:latin typeface="+mj-lt"/>
                        </a:rPr>
                        <a:t> PN</a:t>
                      </a:r>
                      <a:endParaRPr lang="en-US" sz="1800" dirty="0">
                        <a:solidFill>
                          <a:schemeClr val="tx1"/>
                        </a:solidFill>
                        <a:latin typeface="+mj-lt"/>
                      </a:endParaRPr>
                    </a:p>
                  </a:txBody>
                  <a:tcPr marL="121920" marR="121920" marT="60960" marB="60960">
                    <a:solidFill>
                      <a:schemeClr val="accent1">
                        <a:lumMod val="60000"/>
                        <a:lumOff val="40000"/>
                      </a:schemeClr>
                    </a:solidFill>
                  </a:tcPr>
                </a:tc>
                <a:extLst>
                  <a:ext uri="{0D108BD9-81ED-4DB2-BD59-A6C34878D82A}">
                    <a16:rowId xmlns:a16="http://schemas.microsoft.com/office/drawing/2014/main" val="1697593389"/>
                  </a:ext>
                </a:extLst>
              </a:tr>
            </a:tbl>
          </a:graphicData>
        </a:graphic>
      </p:graphicFrame>
      <p:pic>
        <p:nvPicPr>
          <p:cNvPr id="7" name="Picture 6">
            <a:extLst>
              <a:ext uri="{FF2B5EF4-FFF2-40B4-BE49-F238E27FC236}">
                <a16:creationId xmlns:a16="http://schemas.microsoft.com/office/drawing/2014/main" id="{F67B8F98-FD6B-4BEE-A452-39E9907CA68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pic>
        <p:nvPicPr>
          <p:cNvPr id="8" name="Slika 6">
            <a:extLst>
              <a:ext uri="{FF2B5EF4-FFF2-40B4-BE49-F238E27FC236}">
                <a16:creationId xmlns:a16="http://schemas.microsoft.com/office/drawing/2014/main" id="{F03F316C-9DF5-46BB-BA24-A42F2F4278E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13883" y="6238089"/>
            <a:ext cx="2136479" cy="474773"/>
          </a:xfrm>
          <a:prstGeom prst="rect">
            <a:avLst/>
          </a:prstGeom>
        </p:spPr>
      </p:pic>
    </p:spTree>
    <p:extLst>
      <p:ext uri="{BB962C8B-B14F-4D97-AF65-F5344CB8AC3E}">
        <p14:creationId xmlns:p14="http://schemas.microsoft.com/office/powerpoint/2010/main" val="8493033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Slide Number Placeholder 5"/>
          <p:cNvSpPr>
            <a:spLocks noGrp="1"/>
          </p:cNvSpPr>
          <p:nvPr>
            <p:ph type="sldNum" sz="quarter" idx="4294967295"/>
          </p:nvPr>
        </p:nvSpPr>
        <p:spPr bwMode="auto">
          <a:xfrm>
            <a:off x="0" y="0"/>
            <a:ext cx="0" cy="0"/>
          </a:xfrm>
          <a:prstGeom prst="rect">
            <a:avLst/>
          </a:prstGeom>
          <a:noFill/>
          <a:ln>
            <a:miter lim="800000"/>
            <a:headEnd/>
            <a:tailEnd/>
          </a:ln>
        </p:spPr>
        <p:txBody>
          <a:bodyPr/>
          <a:lstStyle/>
          <a:p>
            <a:pPr algn="l" defTabSz="609585" eaLnBrk="0" fontAlgn="base" hangingPunct="0">
              <a:spcBef>
                <a:spcPct val="0"/>
              </a:spcBef>
              <a:spcAft>
                <a:spcPct val="0"/>
              </a:spcAft>
              <a:defRPr/>
            </a:pPr>
            <a:fld id="{7115D820-C0B9-4E79-9169-98EDCE5E4036}" type="slidenum">
              <a:rPr lang="en-US" sz="800">
                <a:solidFill>
                  <a:prstClr val="white"/>
                </a:solidFill>
                <a:latin typeface="VladaRHSans Reg" charset="0"/>
                <a:ea typeface="MS PGothic" pitchFamily="34" charset="-128"/>
                <a:cs typeface="VladaRHSans Reg" charset="0"/>
              </a:rPr>
              <a:pPr algn="l" defTabSz="609585" eaLnBrk="0" fontAlgn="base" hangingPunct="0">
                <a:spcBef>
                  <a:spcPct val="0"/>
                </a:spcBef>
                <a:spcAft>
                  <a:spcPct val="0"/>
                </a:spcAft>
                <a:defRPr/>
              </a:pPr>
              <a:t>32</a:t>
            </a:fld>
            <a:endParaRPr lang="en-US" sz="800">
              <a:solidFill>
                <a:prstClr val="white"/>
              </a:solidFill>
              <a:latin typeface="VladaRHSans Reg" charset="0"/>
              <a:ea typeface="MS PGothic" pitchFamily="34" charset="-128"/>
              <a:cs typeface="VladaRHSans Reg" charset="0"/>
            </a:endParaRPr>
          </a:p>
        </p:txBody>
      </p:sp>
      <p:sp>
        <p:nvSpPr>
          <p:cNvPr id="33796" name="Rectangle 1"/>
          <p:cNvSpPr txBox="1">
            <a:spLocks noChangeArrowheads="1"/>
          </p:cNvSpPr>
          <p:nvPr/>
        </p:nvSpPr>
        <p:spPr bwMode="auto">
          <a:xfrm>
            <a:off x="371058" y="169840"/>
            <a:ext cx="11202633" cy="886884"/>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0" tIns="0" rIns="0" bIns="0"/>
          <a:lstStyle/>
          <a:p>
            <a:pPr defTabSz="1219170">
              <a:defRPr/>
            </a:pPr>
            <a:r>
              <a:rPr lang="hr-HR" sz="2400" b="1" dirty="0">
                <a:solidFill>
                  <a:srgbClr val="000000"/>
                </a:solidFill>
                <a:latin typeface="+mj-lt"/>
                <a:cs typeface="VladaRHSans Med" charset="0"/>
              </a:rPr>
              <a:t>POSTUPCI NABAVA </a:t>
            </a:r>
            <a:endParaRPr lang="en-US" sz="2400" b="1" dirty="0">
              <a:solidFill>
                <a:srgbClr val="000000"/>
              </a:solidFill>
              <a:latin typeface="+mj-lt"/>
              <a:cs typeface="VladaRHSans Med" charset="0"/>
            </a:endParaRPr>
          </a:p>
          <a:p>
            <a:pPr defTabSz="1219170">
              <a:defRPr/>
            </a:pPr>
            <a:r>
              <a:rPr lang="hr-HR" sz="2400" b="1" dirty="0">
                <a:solidFill>
                  <a:srgbClr val="000000"/>
                </a:solidFill>
                <a:latin typeface="+mj-lt"/>
                <a:cs typeface="VladaRHSans Med" charset="0"/>
              </a:rPr>
              <a:t>prema Pravilima o provedbi postupaka</a:t>
            </a:r>
            <a:r>
              <a:rPr lang="en-US" sz="2400" b="1" dirty="0">
                <a:solidFill>
                  <a:srgbClr val="000000"/>
                </a:solidFill>
                <a:latin typeface="+mj-lt"/>
                <a:cs typeface="VladaRHSans Med" charset="0"/>
              </a:rPr>
              <a:t> </a:t>
            </a:r>
            <a:r>
              <a:rPr lang="hr-HR" sz="2400" b="1" dirty="0">
                <a:solidFill>
                  <a:srgbClr val="000000"/>
                </a:solidFill>
                <a:latin typeface="+mj-lt"/>
                <a:cs typeface="VladaRHSans Med" charset="0"/>
              </a:rPr>
              <a:t>nabave za neobveznike Zakona o javnoj nabavi (NOJN)</a:t>
            </a:r>
            <a:endParaRPr lang="en-US" sz="2400" b="1" spc="-1" dirty="0">
              <a:solidFill>
                <a:srgbClr val="FF0000"/>
              </a:solidFill>
              <a:latin typeface="+mj-lt"/>
            </a:endParaRPr>
          </a:p>
        </p:txBody>
      </p:sp>
      <p:sp>
        <p:nvSpPr>
          <p:cNvPr id="4" name="Arrow: Right 3">
            <a:extLst>
              <a:ext uri="{FF2B5EF4-FFF2-40B4-BE49-F238E27FC236}">
                <a16:creationId xmlns:a16="http://schemas.microsoft.com/office/drawing/2014/main" id="{F30D50A2-FA86-4CA1-B572-B10984A9A094}"/>
              </a:ext>
            </a:extLst>
          </p:cNvPr>
          <p:cNvSpPr/>
          <p:nvPr/>
        </p:nvSpPr>
        <p:spPr>
          <a:xfrm>
            <a:off x="371058" y="1533088"/>
            <a:ext cx="4244830" cy="15205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latin typeface="+mj-lt"/>
              </a:rPr>
              <a:t>POSTUPAK NABAVE S JEDNIM PONUDITELJEM</a:t>
            </a:r>
            <a:endParaRPr lang="hr-HR">
              <a:solidFill>
                <a:schemeClr val="tx1"/>
              </a:solidFill>
              <a:latin typeface="+mj-lt"/>
            </a:endParaRPr>
          </a:p>
        </p:txBody>
      </p:sp>
      <p:sp>
        <p:nvSpPr>
          <p:cNvPr id="5" name="TextBox 4">
            <a:extLst>
              <a:ext uri="{FF2B5EF4-FFF2-40B4-BE49-F238E27FC236}">
                <a16:creationId xmlns:a16="http://schemas.microsoft.com/office/drawing/2014/main" id="{CBE33491-A86D-491E-9459-BEA0990869B5}"/>
              </a:ext>
            </a:extLst>
          </p:cNvPr>
          <p:cNvSpPr txBox="1"/>
          <p:nvPr/>
        </p:nvSpPr>
        <p:spPr>
          <a:xfrm>
            <a:off x="5058561" y="1971413"/>
            <a:ext cx="4513278" cy="646331"/>
          </a:xfrm>
          <a:prstGeom prst="rect">
            <a:avLst/>
          </a:prstGeom>
          <a:noFill/>
        </p:spPr>
        <p:txBody>
          <a:bodyPr wrap="square" rtlCol="0">
            <a:spAutoFit/>
          </a:bodyPr>
          <a:lstStyle/>
          <a:p>
            <a:r>
              <a:rPr lang="en-GB"/>
              <a:t>ROBA I USLUGE – do (i) 1.000.000,00 HRK</a:t>
            </a:r>
          </a:p>
          <a:p>
            <a:r>
              <a:rPr lang="en-GB"/>
              <a:t>RADOVI – do (i) 5.000.000,00 HRK</a:t>
            </a:r>
          </a:p>
        </p:txBody>
      </p:sp>
      <p:sp>
        <p:nvSpPr>
          <p:cNvPr id="9" name="Arrow: Right 8">
            <a:extLst>
              <a:ext uri="{FF2B5EF4-FFF2-40B4-BE49-F238E27FC236}">
                <a16:creationId xmlns:a16="http://schemas.microsoft.com/office/drawing/2014/main" id="{16BEAB67-9222-4A5D-999E-54720F45C0A0}"/>
              </a:ext>
            </a:extLst>
          </p:cNvPr>
          <p:cNvSpPr/>
          <p:nvPr/>
        </p:nvSpPr>
        <p:spPr>
          <a:xfrm>
            <a:off x="371058" y="3254230"/>
            <a:ext cx="4244830" cy="14603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latin typeface="+mj-lt"/>
              </a:rPr>
              <a:t>POSTUPAK NABAVE S OBVEZNOM OBJAVOM</a:t>
            </a:r>
            <a:endParaRPr lang="hr-HR">
              <a:solidFill>
                <a:schemeClr val="tx1"/>
              </a:solidFill>
              <a:latin typeface="+mj-lt"/>
            </a:endParaRPr>
          </a:p>
        </p:txBody>
      </p:sp>
      <p:sp>
        <p:nvSpPr>
          <p:cNvPr id="10" name="TextBox 9">
            <a:extLst>
              <a:ext uri="{FF2B5EF4-FFF2-40B4-BE49-F238E27FC236}">
                <a16:creationId xmlns:a16="http://schemas.microsoft.com/office/drawing/2014/main" id="{1936CDC4-8302-4FC1-82C9-BD934567322D}"/>
              </a:ext>
            </a:extLst>
          </p:cNvPr>
          <p:cNvSpPr txBox="1"/>
          <p:nvPr/>
        </p:nvSpPr>
        <p:spPr>
          <a:xfrm>
            <a:off x="5092117" y="3661256"/>
            <a:ext cx="4513278" cy="646331"/>
          </a:xfrm>
          <a:prstGeom prst="rect">
            <a:avLst/>
          </a:prstGeom>
          <a:noFill/>
        </p:spPr>
        <p:txBody>
          <a:bodyPr wrap="square" rtlCol="0">
            <a:spAutoFit/>
          </a:bodyPr>
          <a:lstStyle/>
          <a:p>
            <a:r>
              <a:rPr lang="en-GB"/>
              <a:t>ROBA I USLUGE – iznad 1.000.000,00 HRK</a:t>
            </a:r>
          </a:p>
          <a:p>
            <a:r>
              <a:rPr lang="en-GB"/>
              <a:t>RADOVI – iznad 5.000.000,00 HRK</a:t>
            </a:r>
          </a:p>
        </p:txBody>
      </p:sp>
      <p:sp>
        <p:nvSpPr>
          <p:cNvPr id="11" name="Arrow: Right 10">
            <a:extLst>
              <a:ext uri="{FF2B5EF4-FFF2-40B4-BE49-F238E27FC236}">
                <a16:creationId xmlns:a16="http://schemas.microsoft.com/office/drawing/2014/main" id="{89B421B4-54BE-4A58-AEEE-002205CAE5AA}"/>
              </a:ext>
            </a:extLst>
          </p:cNvPr>
          <p:cNvSpPr/>
          <p:nvPr/>
        </p:nvSpPr>
        <p:spPr>
          <a:xfrm>
            <a:off x="382243" y="4832759"/>
            <a:ext cx="4244830" cy="14603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latin typeface="+mj-lt"/>
              </a:rPr>
              <a:t>POSEBNI POSTUPCI NABAVA</a:t>
            </a:r>
            <a:endParaRPr lang="hr-HR">
              <a:solidFill>
                <a:schemeClr val="tx1"/>
              </a:solidFill>
              <a:latin typeface="+mj-lt"/>
            </a:endParaRPr>
          </a:p>
        </p:txBody>
      </p:sp>
      <p:sp>
        <p:nvSpPr>
          <p:cNvPr id="12" name="TextBox 11">
            <a:extLst>
              <a:ext uri="{FF2B5EF4-FFF2-40B4-BE49-F238E27FC236}">
                <a16:creationId xmlns:a16="http://schemas.microsoft.com/office/drawing/2014/main" id="{1936CDC4-8302-4FC1-82C9-BD934567322D}"/>
              </a:ext>
            </a:extLst>
          </p:cNvPr>
          <p:cNvSpPr txBox="1"/>
          <p:nvPr/>
        </p:nvSpPr>
        <p:spPr>
          <a:xfrm>
            <a:off x="5092117" y="5350758"/>
            <a:ext cx="4513278" cy="369332"/>
          </a:xfrm>
          <a:prstGeom prst="rect">
            <a:avLst/>
          </a:prstGeom>
          <a:noFill/>
        </p:spPr>
        <p:txBody>
          <a:bodyPr wrap="square" rtlCol="0">
            <a:spAutoFit/>
          </a:bodyPr>
          <a:lstStyle/>
          <a:p>
            <a:r>
              <a:rPr lang="en-GB"/>
              <a:t>UZ ODREĐENE ZADOVOLJENE UVJETE</a:t>
            </a:r>
          </a:p>
        </p:txBody>
      </p:sp>
      <p:pic>
        <p:nvPicPr>
          <p:cNvPr id="13" name="Slika 6">
            <a:extLst>
              <a:ext uri="{FF2B5EF4-FFF2-40B4-BE49-F238E27FC236}">
                <a16:creationId xmlns:a16="http://schemas.microsoft.com/office/drawing/2014/main" id="{714F8279-64BB-40F6-95B0-906666D524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13883" y="6238089"/>
            <a:ext cx="2136479" cy="474773"/>
          </a:xfrm>
          <a:prstGeom prst="rect">
            <a:avLst/>
          </a:prstGeom>
        </p:spPr>
      </p:pic>
      <p:pic>
        <p:nvPicPr>
          <p:cNvPr id="14" name="Picture 13">
            <a:extLst>
              <a:ext uri="{FF2B5EF4-FFF2-40B4-BE49-F238E27FC236}">
                <a16:creationId xmlns:a16="http://schemas.microsoft.com/office/drawing/2014/main" id="{7CD94492-6324-4F22-A149-ABB073E0BB8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 y="6238089"/>
            <a:ext cx="2490594" cy="619911"/>
          </a:xfrm>
          <a:prstGeom prst="rect">
            <a:avLst/>
          </a:prstGeom>
          <a:noFill/>
        </p:spPr>
      </p:pic>
    </p:spTree>
    <p:extLst>
      <p:ext uri="{BB962C8B-B14F-4D97-AF65-F5344CB8AC3E}">
        <p14:creationId xmlns:p14="http://schemas.microsoft.com/office/powerpoint/2010/main" val="20436090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2A4E1D-8743-4489-AFB9-D6335D88E98E}"/>
              </a:ext>
            </a:extLst>
          </p:cNvPr>
          <p:cNvSpPr>
            <a:spLocks noGrp="1"/>
          </p:cNvSpPr>
          <p:nvPr>
            <p:ph idx="1"/>
          </p:nvPr>
        </p:nvSpPr>
        <p:spPr>
          <a:xfrm>
            <a:off x="718455" y="844189"/>
            <a:ext cx="10283007" cy="4733651"/>
          </a:xfrm>
        </p:spPr>
        <p:txBody>
          <a:bodyPr>
            <a:normAutofit/>
          </a:bodyPr>
          <a:lstStyle/>
          <a:p>
            <a:pPr algn="just"/>
            <a:endParaRPr lang="en-US" sz="2100" dirty="0">
              <a:latin typeface="+mj-lt"/>
            </a:endParaRPr>
          </a:p>
          <a:p>
            <a:pPr algn="just"/>
            <a:r>
              <a:rPr lang="hr-HR" sz="2100" dirty="0">
                <a:latin typeface="+mj-lt"/>
              </a:rPr>
              <a:t>Korisnik ima pravo zatražiti predujam podnošenjem Zahtjeva za predujam PT-u u iznosu koji je opravdan dinamikom aktivnosti na projektu i korisnikovim potrebama u svrhu provedbe projekta, a čiji iznos može </a:t>
            </a:r>
            <a:r>
              <a:rPr lang="hr-HR" sz="2100" b="1" dirty="0">
                <a:latin typeface="+mj-lt"/>
              </a:rPr>
              <a:t>iznositi najviše 10</a:t>
            </a:r>
            <a:r>
              <a:rPr lang="en-US" sz="2100" b="1" dirty="0">
                <a:latin typeface="+mj-lt"/>
              </a:rPr>
              <a:t> </a:t>
            </a:r>
            <a:r>
              <a:rPr lang="hr-HR" sz="2100" b="1" dirty="0">
                <a:latin typeface="+mj-lt"/>
              </a:rPr>
              <a:t>% </a:t>
            </a:r>
            <a:r>
              <a:rPr lang="hr-HR" sz="2100" dirty="0">
                <a:latin typeface="+mj-lt"/>
              </a:rPr>
              <a:t>od bespovratnih sredstava odobrenih po Projektu u jednom Zahtjevu za predujmom.</a:t>
            </a:r>
            <a:endParaRPr lang="en-US" sz="2100" dirty="0">
              <a:latin typeface="+mj-lt"/>
            </a:endParaRPr>
          </a:p>
          <a:p>
            <a:pPr algn="just"/>
            <a:endParaRPr lang="en-GB" sz="2100" dirty="0">
              <a:latin typeface="+mj-lt"/>
            </a:endParaRPr>
          </a:p>
          <a:p>
            <a:pPr algn="just"/>
            <a:r>
              <a:rPr lang="hr-HR" sz="2100" dirty="0">
                <a:latin typeface="+mj-lt"/>
              </a:rPr>
              <a:t>Predujam u iznosu od 10</a:t>
            </a:r>
            <a:r>
              <a:rPr lang="en-US" sz="2100" dirty="0">
                <a:latin typeface="+mj-lt"/>
              </a:rPr>
              <a:t> </a:t>
            </a:r>
            <a:r>
              <a:rPr lang="hr-HR" sz="2100" dirty="0">
                <a:latin typeface="+mj-lt"/>
              </a:rPr>
              <a:t>% od bespovratnih sredstava odobrenih po Projektu Korisnik može koristiti do, </a:t>
            </a:r>
            <a:r>
              <a:rPr lang="hr-HR" sz="2100" b="1" dirty="0">
                <a:latin typeface="+mj-lt"/>
              </a:rPr>
              <a:t>kumulativno, ukupnog iznosa do najviše 50</a:t>
            </a:r>
            <a:r>
              <a:rPr lang="en-US" sz="2100" b="1" dirty="0">
                <a:latin typeface="+mj-lt"/>
              </a:rPr>
              <a:t> </a:t>
            </a:r>
            <a:r>
              <a:rPr lang="hr-HR" sz="2100" b="1" dirty="0">
                <a:latin typeface="+mj-lt"/>
              </a:rPr>
              <a:t>% </a:t>
            </a:r>
            <a:r>
              <a:rPr lang="hr-HR" sz="2100" dirty="0">
                <a:latin typeface="+mj-lt"/>
              </a:rPr>
              <a:t>od bespovratnih sredstava odobrenih po Projektu.</a:t>
            </a:r>
            <a:endParaRPr lang="en-US" sz="2100" dirty="0">
              <a:latin typeface="+mj-lt"/>
            </a:endParaRPr>
          </a:p>
          <a:p>
            <a:pPr algn="just"/>
            <a:endParaRPr lang="en-GB" sz="2100" dirty="0">
              <a:latin typeface="+mj-lt"/>
            </a:endParaRPr>
          </a:p>
          <a:p>
            <a:pPr algn="just"/>
            <a:r>
              <a:rPr lang="hr-HR" sz="2100" dirty="0">
                <a:latin typeface="+mj-lt"/>
              </a:rPr>
              <a:t>Korisnik </a:t>
            </a:r>
            <a:r>
              <a:rPr lang="en-US" sz="2100" dirty="0" err="1">
                <a:latin typeface="+mj-lt"/>
              </a:rPr>
              <a:t>uz</a:t>
            </a:r>
            <a:r>
              <a:rPr lang="en-US" sz="2100" dirty="0">
                <a:latin typeface="+mj-lt"/>
              </a:rPr>
              <a:t> </a:t>
            </a:r>
            <a:r>
              <a:rPr lang="hr-HR" sz="2100" b="1" dirty="0">
                <a:latin typeface="+mj-lt"/>
              </a:rPr>
              <a:t>dostav</a:t>
            </a:r>
            <a:r>
              <a:rPr lang="en-US" sz="2100" b="1" dirty="0">
                <a:latin typeface="+mj-lt"/>
              </a:rPr>
              <a:t>u</a:t>
            </a:r>
            <a:r>
              <a:rPr lang="hr-HR" sz="2100" b="1" dirty="0">
                <a:latin typeface="+mj-lt"/>
              </a:rPr>
              <a:t> bankovne garancije</a:t>
            </a:r>
            <a:r>
              <a:rPr lang="en-GB" sz="2100" b="1" dirty="0">
                <a:latin typeface="+mj-lt"/>
              </a:rPr>
              <a:t> </a:t>
            </a:r>
            <a:r>
              <a:rPr lang="hr-HR" sz="2100" dirty="0">
                <a:latin typeface="+mj-lt"/>
              </a:rPr>
              <a:t>ima pravo zatražiti predujam </a:t>
            </a:r>
            <a:r>
              <a:rPr lang="pl-PL" sz="2100" b="1" dirty="0">
                <a:latin typeface="+mj-lt"/>
              </a:rPr>
              <a:t>u iznosu od </a:t>
            </a:r>
            <a:r>
              <a:rPr lang="en-GB" sz="2100" b="1" dirty="0">
                <a:latin typeface="+mj-lt"/>
              </a:rPr>
              <a:t>5</a:t>
            </a:r>
            <a:r>
              <a:rPr lang="pl-PL" sz="2100" b="1" dirty="0">
                <a:latin typeface="+mj-lt"/>
              </a:rPr>
              <a:t>0 % </a:t>
            </a:r>
            <a:r>
              <a:rPr lang="pl-PL" sz="2100" dirty="0">
                <a:latin typeface="+mj-lt"/>
              </a:rPr>
              <a:t>od bespovratnih sredstava odobrenih po Projektu </a:t>
            </a:r>
            <a:r>
              <a:rPr lang="hr-HR" sz="2100" dirty="0">
                <a:latin typeface="+mj-lt"/>
              </a:rPr>
              <a:t>podnošenjem Zahtjeva za predujam PT-u u iznosu koji je opravdan dinamikom aktivnosti na projektu</a:t>
            </a:r>
          </a:p>
          <a:p>
            <a:pPr marL="0" indent="0">
              <a:buNone/>
            </a:pPr>
            <a:endParaRPr lang="hr-HR" dirty="0"/>
          </a:p>
        </p:txBody>
      </p:sp>
      <p:sp>
        <p:nvSpPr>
          <p:cNvPr id="5" name="Slide Number Placeholder 4">
            <a:extLst>
              <a:ext uri="{FF2B5EF4-FFF2-40B4-BE49-F238E27FC236}">
                <a16:creationId xmlns:a16="http://schemas.microsoft.com/office/drawing/2014/main" id="{D3B36476-3EC4-4E93-A35A-4EF39D23CA44}"/>
              </a:ext>
            </a:extLst>
          </p:cNvPr>
          <p:cNvSpPr>
            <a:spLocks noGrp="1"/>
          </p:cNvSpPr>
          <p:nvPr>
            <p:ph type="sldNum" sz="quarter" idx="12"/>
          </p:nvPr>
        </p:nvSpPr>
        <p:spPr/>
        <p:txBody>
          <a:bodyPr/>
          <a:lstStyle/>
          <a:p>
            <a:fld id="{CDE166CB-1D6B-4A02-9E82-4F91D1244FB4}" type="slidenum">
              <a:rPr lang="hr-HR" smtClean="0"/>
              <a:t>33</a:t>
            </a:fld>
            <a:endParaRPr lang="hr-HR"/>
          </a:p>
        </p:txBody>
      </p:sp>
      <p:sp>
        <p:nvSpPr>
          <p:cNvPr id="6" name="TextBox 5">
            <a:extLst>
              <a:ext uri="{FF2B5EF4-FFF2-40B4-BE49-F238E27FC236}">
                <a16:creationId xmlns:a16="http://schemas.microsoft.com/office/drawing/2014/main" id="{826A3A21-838B-4F47-B6B9-8F90CC774B3F}"/>
              </a:ext>
            </a:extLst>
          </p:cNvPr>
          <p:cNvSpPr txBox="1"/>
          <p:nvPr/>
        </p:nvSpPr>
        <p:spPr>
          <a:xfrm>
            <a:off x="718456" y="382524"/>
            <a:ext cx="10283007"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defTabSz="1219170">
              <a:defRPr/>
            </a:pPr>
            <a:r>
              <a:rPr lang="hr-HR" sz="2400">
                <a:latin typeface="+mj-lt"/>
              </a:rPr>
              <a:t>ZAHTJEV ZA PLAĆANJE PREDUJMA</a:t>
            </a:r>
            <a:endParaRPr lang="en-US" sz="2400" b="1" spc="-1" dirty="0">
              <a:solidFill>
                <a:srgbClr val="000000"/>
              </a:solidFill>
              <a:latin typeface="+mj-lt"/>
            </a:endParaRPr>
          </a:p>
        </p:txBody>
      </p:sp>
      <p:pic>
        <p:nvPicPr>
          <p:cNvPr id="7" name="Picture 6">
            <a:extLst>
              <a:ext uri="{FF2B5EF4-FFF2-40B4-BE49-F238E27FC236}">
                <a16:creationId xmlns:a16="http://schemas.microsoft.com/office/drawing/2014/main" id="{FBAEADEE-A7B1-4EA5-A446-9FB478C2574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pic>
        <p:nvPicPr>
          <p:cNvPr id="8" name="Slika 6">
            <a:extLst>
              <a:ext uri="{FF2B5EF4-FFF2-40B4-BE49-F238E27FC236}">
                <a16:creationId xmlns:a16="http://schemas.microsoft.com/office/drawing/2014/main" id="{6209E3BB-1D16-4EC0-B427-5C253ABC7C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13883" y="6238089"/>
            <a:ext cx="2136479" cy="474773"/>
          </a:xfrm>
          <a:prstGeom prst="rect">
            <a:avLst/>
          </a:prstGeom>
        </p:spPr>
      </p:pic>
    </p:spTree>
    <p:extLst>
      <p:ext uri="{BB962C8B-B14F-4D97-AF65-F5344CB8AC3E}">
        <p14:creationId xmlns:p14="http://schemas.microsoft.com/office/powerpoint/2010/main" val="23365525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 name="CustomShape 1"/>
          <p:cNvSpPr/>
          <p:nvPr/>
        </p:nvSpPr>
        <p:spPr>
          <a:xfrm>
            <a:off x="3223039" y="2241608"/>
            <a:ext cx="6199200" cy="1603680"/>
          </a:xfrm>
          <a:prstGeom prst="roundRect">
            <a:avLst>
              <a:gd name="adj" fmla="val 16667"/>
            </a:avLst>
          </a:prstGeom>
          <a:ln/>
        </p:spPr>
        <p:style>
          <a:lnRef idx="1">
            <a:schemeClr val="accent1"/>
          </a:lnRef>
          <a:fillRef idx="1003">
            <a:schemeClr val="lt2"/>
          </a:fillRef>
          <a:effectRef idx="1">
            <a:schemeClr val="accent1"/>
          </a:effectRef>
          <a:fontRef idx="minor">
            <a:schemeClr val="dk1"/>
          </a:fontRef>
        </p:style>
        <p:txBody>
          <a:bodyPr lIns="120000" tIns="60000" rIns="120000" bIns="60000" anchor="ctr"/>
          <a:lstStyle/>
          <a:p>
            <a:pPr algn="ctr" defTabSz="1219170">
              <a:defRPr/>
            </a:pPr>
            <a:r>
              <a:rPr lang="hr-HR" sz="3200" b="1" spc="-1">
                <a:solidFill>
                  <a:schemeClr val="tx1"/>
                </a:solidFill>
                <a:latin typeface="+mj-lt"/>
                <a:ea typeface="MS PGothic"/>
              </a:rPr>
              <a:t>HVALA NA POZORNOSTI!</a:t>
            </a:r>
            <a:endParaRPr lang="hr-HR" sz="3200" b="1" spc="-1">
              <a:solidFill>
                <a:schemeClr val="tx1"/>
              </a:solidFill>
              <a:latin typeface="+mj-lt"/>
            </a:endParaRPr>
          </a:p>
        </p:txBody>
      </p:sp>
      <p:pic>
        <p:nvPicPr>
          <p:cNvPr id="2" name="Slika 1">
            <a:extLst>
              <a:ext uri="{FF2B5EF4-FFF2-40B4-BE49-F238E27FC236}">
                <a16:creationId xmlns:a16="http://schemas.microsoft.com/office/drawing/2014/main" id="{8A14B137-424C-419F-9A73-F34A180F1BB2}"/>
              </a:ext>
            </a:extLst>
          </p:cNvPr>
          <p:cNvPicPr>
            <a:picLocks noChangeAspect="1"/>
          </p:cNvPicPr>
          <p:nvPr/>
        </p:nvPicPr>
        <p:blipFill>
          <a:blip r:embed="rId3"/>
          <a:stretch>
            <a:fillRect/>
          </a:stretch>
        </p:blipFill>
        <p:spPr>
          <a:xfrm>
            <a:off x="107019" y="6202802"/>
            <a:ext cx="2267909" cy="542591"/>
          </a:xfrm>
          <a:prstGeom prst="rect">
            <a:avLst/>
          </a:prstGeom>
        </p:spPr>
      </p:pic>
      <p:pic>
        <p:nvPicPr>
          <p:cNvPr id="4" name="Slika 6">
            <a:extLst>
              <a:ext uri="{FF2B5EF4-FFF2-40B4-BE49-F238E27FC236}">
                <a16:creationId xmlns:a16="http://schemas.microsoft.com/office/drawing/2014/main" id="{FFE5CB75-EEAA-49C6-BA7E-7CD2582141E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13883" y="6238089"/>
            <a:ext cx="2136479" cy="474773"/>
          </a:xfrm>
          <a:prstGeom prst="rect">
            <a:avLst/>
          </a:prstGeom>
        </p:spPr>
      </p:pic>
    </p:spTree>
    <p:extLst>
      <p:ext uri="{BB962C8B-B14F-4D97-AF65-F5344CB8AC3E}">
        <p14:creationId xmlns:p14="http://schemas.microsoft.com/office/powerpoint/2010/main" val="126236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1299" y="377672"/>
            <a:ext cx="10289137" cy="636015"/>
          </a:xfrm>
        </p:spPr>
        <p:style>
          <a:lnRef idx="1">
            <a:schemeClr val="accent1"/>
          </a:lnRef>
          <a:fillRef idx="2">
            <a:schemeClr val="accent1"/>
          </a:fillRef>
          <a:effectRef idx="1">
            <a:schemeClr val="accent1"/>
          </a:effectRef>
          <a:fontRef idx="minor">
            <a:schemeClr val="dk1"/>
          </a:fontRef>
        </p:style>
        <p:txBody>
          <a:bodyPr>
            <a:normAutofit/>
          </a:bodyPr>
          <a:lstStyle/>
          <a:p>
            <a:pPr algn="l"/>
            <a:r>
              <a:rPr lang="en-GB" sz="2800" b="1">
                <a:latin typeface="+mj-lt"/>
                <a:ea typeface="MS PGothic" pitchFamily="34" charset="-128"/>
              </a:rPr>
              <a:t>C 1.1.2. R2-I3 Bespovratne potpore za novoosnovana poduzeća</a:t>
            </a:r>
            <a:endParaRPr lang="hr-HR" sz="3000" b="1">
              <a:latin typeface="+mj-lt"/>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3" name="Right Arrow 2"/>
          <p:cNvSpPr/>
          <p:nvPr/>
        </p:nvSpPr>
        <p:spPr>
          <a:xfrm>
            <a:off x="820115" y="3150266"/>
            <a:ext cx="5081666" cy="5396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b="1">
                <a:solidFill>
                  <a:schemeClr val="tx1"/>
                </a:solidFill>
                <a:latin typeface="+mj-lt"/>
              </a:rPr>
              <a:t>Maksimalni iznos pojedinačne potpore</a:t>
            </a:r>
            <a:endParaRPr lang="en-US" b="1">
              <a:solidFill>
                <a:schemeClr val="tx1"/>
              </a:solidFill>
              <a:latin typeface="+mj-lt"/>
            </a:endParaRPr>
          </a:p>
        </p:txBody>
      </p:sp>
      <p:sp>
        <p:nvSpPr>
          <p:cNvPr id="9" name="Right Arrow 8"/>
          <p:cNvSpPr/>
          <p:nvPr/>
        </p:nvSpPr>
        <p:spPr>
          <a:xfrm>
            <a:off x="801299" y="3977523"/>
            <a:ext cx="5081666" cy="5396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b="1">
                <a:solidFill>
                  <a:schemeClr val="tx1"/>
                </a:solidFill>
                <a:latin typeface="+mj-lt"/>
              </a:rPr>
              <a:t>M</a:t>
            </a:r>
            <a:r>
              <a:rPr lang="en-US" b="1">
                <a:solidFill>
                  <a:schemeClr val="tx1"/>
                </a:solidFill>
                <a:latin typeface="+mj-lt"/>
              </a:rPr>
              <a:t>in</a:t>
            </a:r>
            <a:r>
              <a:rPr lang="hr-HR" b="1">
                <a:solidFill>
                  <a:schemeClr val="tx1"/>
                </a:solidFill>
                <a:latin typeface="+mj-lt"/>
              </a:rPr>
              <a:t>imalni iznos pojedinačne potpore</a:t>
            </a:r>
            <a:endParaRPr lang="en-US" b="1">
              <a:solidFill>
                <a:schemeClr val="tx1"/>
              </a:solidFill>
              <a:latin typeface="+mj-lt"/>
            </a:endParaRPr>
          </a:p>
        </p:txBody>
      </p:sp>
      <p:sp>
        <p:nvSpPr>
          <p:cNvPr id="10" name="Right Arrow 9"/>
          <p:cNvSpPr/>
          <p:nvPr/>
        </p:nvSpPr>
        <p:spPr>
          <a:xfrm>
            <a:off x="820115" y="2293820"/>
            <a:ext cx="5081666" cy="5396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err="1">
                <a:solidFill>
                  <a:schemeClr val="tx1"/>
                </a:solidFill>
                <a:latin typeface="+mj-lt"/>
              </a:rPr>
              <a:t>Alokacija</a:t>
            </a:r>
            <a:r>
              <a:rPr lang="en-US" b="1">
                <a:solidFill>
                  <a:schemeClr val="tx1"/>
                </a:solidFill>
                <a:latin typeface="+mj-lt"/>
              </a:rPr>
              <a:t> </a:t>
            </a:r>
            <a:r>
              <a:rPr lang="en-US" b="1" err="1">
                <a:solidFill>
                  <a:schemeClr val="tx1"/>
                </a:solidFill>
                <a:latin typeface="+mj-lt"/>
              </a:rPr>
              <a:t>poziva</a:t>
            </a:r>
            <a:endParaRPr lang="en-US" b="1">
              <a:solidFill>
                <a:schemeClr val="tx1"/>
              </a:solidFill>
              <a:latin typeface="+mj-lt"/>
            </a:endParaRPr>
          </a:p>
        </p:txBody>
      </p:sp>
      <p:sp>
        <p:nvSpPr>
          <p:cNvPr id="11" name="Right Arrow 10"/>
          <p:cNvSpPr/>
          <p:nvPr/>
        </p:nvSpPr>
        <p:spPr>
          <a:xfrm>
            <a:off x="820116" y="1297591"/>
            <a:ext cx="5081666" cy="5396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a:solidFill>
                  <a:schemeClr val="tx1"/>
                </a:solidFill>
                <a:latin typeface="+mj-lt"/>
              </a:rPr>
              <a:t>Kome</a:t>
            </a:r>
            <a:r>
              <a:rPr lang="en-US" b="1" dirty="0">
                <a:solidFill>
                  <a:schemeClr val="tx1"/>
                </a:solidFill>
                <a:latin typeface="+mj-lt"/>
              </a:rPr>
              <a:t> je </a:t>
            </a:r>
            <a:r>
              <a:rPr lang="en-US" b="1" dirty="0" err="1">
                <a:solidFill>
                  <a:schemeClr val="tx1"/>
                </a:solidFill>
                <a:latin typeface="+mj-lt"/>
              </a:rPr>
              <a:t>namijenjeno</a:t>
            </a:r>
            <a:r>
              <a:rPr lang="en-US" dirty="0">
                <a:solidFill>
                  <a:schemeClr val="tx1"/>
                </a:solidFill>
                <a:latin typeface="+mj-lt"/>
              </a:rPr>
              <a:t>?</a:t>
            </a:r>
          </a:p>
        </p:txBody>
      </p:sp>
      <p:pic>
        <p:nvPicPr>
          <p:cNvPr id="12" name="Slika 6">
            <a:extLst>
              <a:ext uri="{FF2B5EF4-FFF2-40B4-BE49-F238E27FC236}">
                <a16:creationId xmlns:a16="http://schemas.microsoft.com/office/drawing/2014/main" id="{9F8FF103-17D1-4A45-B79A-144D2642D1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90676" y="6283684"/>
            <a:ext cx="2136479" cy="474773"/>
          </a:xfrm>
          <a:prstGeom prst="rect">
            <a:avLst/>
          </a:prstGeom>
        </p:spPr>
      </p:pic>
      <p:sp>
        <p:nvSpPr>
          <p:cNvPr id="6" name="TextBox 5"/>
          <p:cNvSpPr txBox="1"/>
          <p:nvPr/>
        </p:nvSpPr>
        <p:spPr>
          <a:xfrm>
            <a:off x="5774742" y="1135941"/>
            <a:ext cx="6052862" cy="923330"/>
          </a:xfrm>
          <a:prstGeom prst="rect">
            <a:avLst/>
          </a:prstGeom>
          <a:noFill/>
        </p:spPr>
        <p:txBody>
          <a:bodyPr wrap="square" rtlCol="0">
            <a:spAutoFit/>
          </a:bodyPr>
          <a:lstStyle/>
          <a:p>
            <a:pPr marL="342900" indent="-342900"/>
            <a:r>
              <a:rPr lang="en-GB" dirty="0">
                <a:solidFill>
                  <a:srgbClr val="FF0000"/>
                </a:solidFill>
                <a:latin typeface="+mj-lt"/>
              </a:rPr>
              <a:t>       </a:t>
            </a:r>
            <a:r>
              <a:rPr lang="en-GB" b="1" dirty="0" err="1">
                <a:latin typeface="+mj-lt"/>
              </a:rPr>
              <a:t>novoosnovanim</a:t>
            </a:r>
            <a:r>
              <a:rPr lang="en-GB" b="1" dirty="0">
                <a:latin typeface="+mj-lt"/>
              </a:rPr>
              <a:t> MSP-</a:t>
            </a:r>
            <a:r>
              <a:rPr lang="en-GB" b="1" dirty="0" err="1">
                <a:latin typeface="+mj-lt"/>
              </a:rPr>
              <a:t>ovima</a:t>
            </a:r>
            <a:r>
              <a:rPr lang="en-GB" b="1" dirty="0">
                <a:latin typeface="+mj-lt"/>
              </a:rPr>
              <a:t> s </a:t>
            </a:r>
            <a:r>
              <a:rPr lang="en-GB" b="1" dirty="0" err="1">
                <a:latin typeface="+mj-lt"/>
              </a:rPr>
              <a:t>projektima</a:t>
            </a:r>
            <a:r>
              <a:rPr lang="en-GB" b="1" dirty="0">
                <a:latin typeface="+mj-lt"/>
              </a:rPr>
              <a:t> </a:t>
            </a:r>
            <a:r>
              <a:rPr lang="en-GB" b="1" dirty="0" err="1">
                <a:latin typeface="+mj-lt"/>
              </a:rPr>
              <a:t>čija</a:t>
            </a:r>
            <a:r>
              <a:rPr lang="en-GB" b="1" dirty="0">
                <a:latin typeface="+mj-lt"/>
              </a:rPr>
              <a:t> je </a:t>
            </a:r>
            <a:r>
              <a:rPr lang="en-GB" b="1" dirty="0" err="1">
                <a:latin typeface="+mj-lt"/>
              </a:rPr>
              <a:t>tehnološka</a:t>
            </a:r>
            <a:r>
              <a:rPr lang="en-GB" b="1" dirty="0">
                <a:latin typeface="+mj-lt"/>
              </a:rPr>
              <a:t> </a:t>
            </a:r>
            <a:r>
              <a:rPr lang="en-GB" b="1" dirty="0" err="1">
                <a:latin typeface="+mj-lt"/>
              </a:rPr>
              <a:t>zrelost</a:t>
            </a:r>
            <a:r>
              <a:rPr lang="en-GB" b="1" dirty="0">
                <a:latin typeface="+mj-lt"/>
              </a:rPr>
              <a:t> </a:t>
            </a:r>
            <a:r>
              <a:rPr lang="en-GB" b="1" dirty="0" err="1">
                <a:latin typeface="+mj-lt"/>
              </a:rPr>
              <a:t>izvan</a:t>
            </a:r>
            <a:r>
              <a:rPr lang="en-GB" b="1" dirty="0">
                <a:latin typeface="+mj-lt"/>
              </a:rPr>
              <a:t> faze </a:t>
            </a:r>
            <a:r>
              <a:rPr lang="en-GB" b="1" dirty="0" err="1">
                <a:latin typeface="+mj-lt"/>
              </a:rPr>
              <a:t>dokazivanja</a:t>
            </a:r>
            <a:r>
              <a:rPr lang="en-GB" b="1" dirty="0">
                <a:latin typeface="+mj-lt"/>
              </a:rPr>
              <a:t> </a:t>
            </a:r>
            <a:r>
              <a:rPr lang="en-GB" b="1" dirty="0" err="1">
                <a:latin typeface="+mj-lt"/>
              </a:rPr>
              <a:t>koncepta</a:t>
            </a:r>
            <a:r>
              <a:rPr lang="en-GB" b="1" dirty="0">
                <a:latin typeface="+mj-lt"/>
              </a:rPr>
              <a:t>, </a:t>
            </a:r>
            <a:r>
              <a:rPr lang="en-GB" b="1" dirty="0" err="1">
                <a:latin typeface="+mj-lt"/>
              </a:rPr>
              <a:t>ali</a:t>
            </a:r>
            <a:r>
              <a:rPr lang="en-GB" b="1" dirty="0">
                <a:latin typeface="+mj-lt"/>
              </a:rPr>
              <a:t> </a:t>
            </a:r>
            <a:r>
              <a:rPr lang="en-GB" b="1" dirty="0" err="1">
                <a:latin typeface="+mj-lt"/>
              </a:rPr>
              <a:t>koja</a:t>
            </a:r>
            <a:r>
              <a:rPr lang="en-GB" b="1" dirty="0">
                <a:latin typeface="+mj-lt"/>
              </a:rPr>
              <a:t> </a:t>
            </a:r>
            <a:r>
              <a:rPr lang="en-GB" b="1" dirty="0" err="1">
                <a:latin typeface="+mj-lt"/>
              </a:rPr>
              <a:t>još</a:t>
            </a:r>
            <a:r>
              <a:rPr lang="en-GB" b="1" dirty="0">
                <a:latin typeface="+mj-lt"/>
              </a:rPr>
              <a:t> </a:t>
            </a:r>
            <a:r>
              <a:rPr lang="en-GB" b="1" dirty="0" err="1">
                <a:latin typeface="+mj-lt"/>
              </a:rPr>
              <a:t>nisu</a:t>
            </a:r>
            <a:r>
              <a:rPr lang="en-GB" b="1" dirty="0">
                <a:latin typeface="+mj-lt"/>
              </a:rPr>
              <a:t> </a:t>
            </a:r>
            <a:r>
              <a:rPr lang="en-GB" b="1" dirty="0" err="1">
                <a:latin typeface="+mj-lt"/>
              </a:rPr>
              <a:t>spremna</a:t>
            </a:r>
            <a:r>
              <a:rPr lang="en-GB" b="1" dirty="0">
                <a:latin typeface="+mj-lt"/>
              </a:rPr>
              <a:t> za </a:t>
            </a:r>
            <a:r>
              <a:rPr lang="en-GB" b="1" dirty="0" err="1">
                <a:latin typeface="+mj-lt"/>
              </a:rPr>
              <a:t>tržište</a:t>
            </a:r>
            <a:r>
              <a:rPr lang="en-GB" b="1" dirty="0">
                <a:latin typeface="+mj-lt"/>
              </a:rPr>
              <a:t> (TRL 5 </a:t>
            </a:r>
            <a:r>
              <a:rPr lang="en-150" b="1" dirty="0">
                <a:latin typeface="+mj-lt"/>
              </a:rPr>
              <a:t>–</a:t>
            </a:r>
            <a:r>
              <a:rPr lang="en-GB" b="1" dirty="0">
                <a:latin typeface="+mj-lt"/>
              </a:rPr>
              <a:t> TRL 8)</a:t>
            </a:r>
          </a:p>
        </p:txBody>
      </p:sp>
      <p:sp>
        <p:nvSpPr>
          <p:cNvPr id="7" name="TextBox 6"/>
          <p:cNvSpPr txBox="1"/>
          <p:nvPr/>
        </p:nvSpPr>
        <p:spPr>
          <a:xfrm>
            <a:off x="6268530" y="2378977"/>
            <a:ext cx="2510953" cy="369332"/>
          </a:xfrm>
          <a:prstGeom prst="rect">
            <a:avLst/>
          </a:prstGeom>
          <a:noFill/>
        </p:spPr>
        <p:txBody>
          <a:bodyPr wrap="square" rtlCol="0">
            <a:spAutoFit/>
          </a:bodyPr>
          <a:lstStyle/>
          <a:p>
            <a:r>
              <a:rPr lang="en-US" b="1" dirty="0">
                <a:latin typeface="+mj-lt"/>
              </a:rPr>
              <a:t>141.700.000,00 HRK</a:t>
            </a:r>
          </a:p>
        </p:txBody>
      </p:sp>
      <p:sp>
        <p:nvSpPr>
          <p:cNvPr id="14" name="TextBox 13"/>
          <p:cNvSpPr txBox="1"/>
          <p:nvPr/>
        </p:nvSpPr>
        <p:spPr>
          <a:xfrm>
            <a:off x="6309036" y="3238127"/>
            <a:ext cx="2851425" cy="369332"/>
          </a:xfrm>
          <a:prstGeom prst="rect">
            <a:avLst/>
          </a:prstGeom>
          <a:noFill/>
        </p:spPr>
        <p:txBody>
          <a:bodyPr wrap="square" rtlCol="0">
            <a:spAutoFit/>
          </a:bodyPr>
          <a:lstStyle/>
          <a:p>
            <a:r>
              <a:rPr lang="en-US" b="1" dirty="0">
                <a:latin typeface="+mj-lt"/>
              </a:rPr>
              <a:t>1.000.000,00 HRK</a:t>
            </a:r>
          </a:p>
        </p:txBody>
      </p:sp>
      <p:sp>
        <p:nvSpPr>
          <p:cNvPr id="15" name="TextBox 14"/>
          <p:cNvSpPr txBox="1"/>
          <p:nvPr/>
        </p:nvSpPr>
        <p:spPr>
          <a:xfrm>
            <a:off x="6296054" y="4062680"/>
            <a:ext cx="2024743" cy="369332"/>
          </a:xfrm>
          <a:prstGeom prst="rect">
            <a:avLst/>
          </a:prstGeom>
          <a:noFill/>
        </p:spPr>
        <p:txBody>
          <a:bodyPr wrap="square" rtlCol="0">
            <a:spAutoFit/>
          </a:bodyPr>
          <a:lstStyle/>
          <a:p>
            <a:r>
              <a:rPr lang="en-US" b="1" dirty="0">
                <a:latin typeface="+mj-lt"/>
              </a:rPr>
              <a:t>200.000,00 HRK</a:t>
            </a:r>
          </a:p>
        </p:txBody>
      </p:sp>
      <p:sp>
        <p:nvSpPr>
          <p:cNvPr id="16" name="Right Arrow 8">
            <a:extLst>
              <a:ext uri="{FF2B5EF4-FFF2-40B4-BE49-F238E27FC236}">
                <a16:creationId xmlns:a16="http://schemas.microsoft.com/office/drawing/2014/main" id="{77A346CC-0DC7-4958-9584-6DED30ACAB55}"/>
              </a:ext>
            </a:extLst>
          </p:cNvPr>
          <p:cNvSpPr/>
          <p:nvPr/>
        </p:nvSpPr>
        <p:spPr>
          <a:xfrm>
            <a:off x="820115" y="4860780"/>
            <a:ext cx="5081666" cy="5396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err="1">
                <a:solidFill>
                  <a:schemeClr val="tx1"/>
                </a:solidFill>
                <a:latin typeface="+mj-lt"/>
              </a:rPr>
              <a:t>Maksimalni</a:t>
            </a:r>
            <a:r>
              <a:rPr lang="en-GB" b="1" dirty="0">
                <a:solidFill>
                  <a:schemeClr val="tx1"/>
                </a:solidFill>
                <a:latin typeface="+mj-lt"/>
              </a:rPr>
              <a:t> </a:t>
            </a:r>
            <a:r>
              <a:rPr lang="en-GB" b="1" dirty="0" err="1">
                <a:solidFill>
                  <a:schemeClr val="tx1"/>
                </a:solidFill>
                <a:latin typeface="+mj-lt"/>
              </a:rPr>
              <a:t>intenzitet</a:t>
            </a:r>
            <a:r>
              <a:rPr lang="en-GB" b="1" dirty="0">
                <a:solidFill>
                  <a:schemeClr val="tx1"/>
                </a:solidFill>
                <a:latin typeface="+mj-lt"/>
              </a:rPr>
              <a:t> </a:t>
            </a:r>
            <a:r>
              <a:rPr lang="hr-HR" b="1" dirty="0">
                <a:solidFill>
                  <a:schemeClr val="tx1"/>
                </a:solidFill>
                <a:latin typeface="+mj-lt"/>
              </a:rPr>
              <a:t>potpore</a:t>
            </a:r>
            <a:endParaRPr lang="en-US" b="1" dirty="0">
              <a:solidFill>
                <a:schemeClr val="tx1"/>
              </a:solidFill>
              <a:latin typeface="+mj-lt"/>
            </a:endParaRPr>
          </a:p>
        </p:txBody>
      </p:sp>
      <p:sp>
        <p:nvSpPr>
          <p:cNvPr id="17" name="TextBox 16">
            <a:extLst>
              <a:ext uri="{FF2B5EF4-FFF2-40B4-BE49-F238E27FC236}">
                <a16:creationId xmlns:a16="http://schemas.microsoft.com/office/drawing/2014/main" id="{C901E84F-54FE-4F7A-88F8-C3C2B3BE1EE0}"/>
              </a:ext>
            </a:extLst>
          </p:cNvPr>
          <p:cNvSpPr txBox="1"/>
          <p:nvPr/>
        </p:nvSpPr>
        <p:spPr>
          <a:xfrm>
            <a:off x="6309036" y="4941434"/>
            <a:ext cx="3100252" cy="369332"/>
          </a:xfrm>
          <a:prstGeom prst="rect">
            <a:avLst/>
          </a:prstGeom>
          <a:noFill/>
        </p:spPr>
        <p:txBody>
          <a:bodyPr wrap="square" rtlCol="0">
            <a:spAutoFit/>
          </a:bodyPr>
          <a:lstStyle/>
          <a:p>
            <a:r>
              <a:rPr lang="en-US" b="1" dirty="0">
                <a:latin typeface="+mj-lt"/>
              </a:rPr>
              <a:t>do 85% </a:t>
            </a:r>
            <a:r>
              <a:rPr lang="en-US" b="1" dirty="0" err="1">
                <a:latin typeface="+mj-lt"/>
              </a:rPr>
              <a:t>prihvatljivih</a:t>
            </a:r>
            <a:r>
              <a:rPr lang="en-US" b="1" dirty="0">
                <a:latin typeface="+mj-lt"/>
              </a:rPr>
              <a:t> </a:t>
            </a:r>
            <a:r>
              <a:rPr lang="en-US" b="1" dirty="0" err="1">
                <a:latin typeface="+mj-lt"/>
              </a:rPr>
              <a:t>troškova</a:t>
            </a:r>
            <a:endParaRPr lang="en-US" b="1" dirty="0">
              <a:latin typeface="+mj-lt"/>
            </a:endParaRPr>
          </a:p>
        </p:txBody>
      </p:sp>
    </p:spTree>
    <p:extLst>
      <p:ext uri="{BB962C8B-B14F-4D97-AF65-F5344CB8AC3E}">
        <p14:creationId xmlns:p14="http://schemas.microsoft.com/office/powerpoint/2010/main" val="2316898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4663" y="574766"/>
            <a:ext cx="10289137" cy="5146765"/>
          </a:xfrm>
        </p:spPr>
        <p:style>
          <a:lnRef idx="1">
            <a:schemeClr val="accent1"/>
          </a:lnRef>
          <a:fillRef idx="1003">
            <a:schemeClr val="lt1"/>
          </a:fillRef>
          <a:effectRef idx="1">
            <a:schemeClr val="accent1"/>
          </a:effectRef>
          <a:fontRef idx="minor">
            <a:schemeClr val="dk1"/>
          </a:fontRef>
        </p:style>
        <p:txBody>
          <a:bodyPr>
            <a:normAutofit fontScale="90000"/>
          </a:bodyPr>
          <a:lstStyle/>
          <a:p>
            <a:pPr algn="l"/>
            <a:br>
              <a:rPr lang="en-US" sz="2200" b="1"/>
            </a:br>
            <a:br>
              <a:rPr lang="en-US" sz="2200" b="1"/>
            </a:br>
            <a:br>
              <a:rPr lang="en-US" sz="2200" b="1"/>
            </a:br>
            <a:br>
              <a:rPr lang="en-US" sz="2200" b="1"/>
            </a:br>
            <a:r>
              <a:rPr lang="en-US" sz="2200" b="1"/>
              <a:t>PREDMET POZIVA:</a:t>
            </a:r>
            <a:br>
              <a:rPr lang="en-US" sz="2200" b="1">
                <a:solidFill>
                  <a:srgbClr val="C00000"/>
                </a:solidFill>
              </a:rPr>
            </a:br>
            <a:br>
              <a:rPr lang="en-US" sz="2200"/>
            </a:br>
            <a:r>
              <a:rPr lang="en-US" sz="2200"/>
              <a:t>Ovim Pozivom će se poticati investicije </a:t>
            </a:r>
            <a:r>
              <a:rPr lang="en-US" sz="2200" b="1"/>
              <a:t>novoosnovanih MSP-ova </a:t>
            </a:r>
            <a:r>
              <a:rPr lang="en-US" sz="2200"/>
              <a:t>s </a:t>
            </a:r>
            <a:r>
              <a:rPr lang="en-US" sz="2200" b="1"/>
              <a:t>projektima čija je</a:t>
            </a:r>
            <a:br>
              <a:rPr lang="en-US" sz="2200" b="1"/>
            </a:br>
            <a:r>
              <a:rPr lang="en-US" sz="2200" b="1"/>
              <a:t>tehnološka zrelost izvan faze dokazivanja koncepta, ali koja još nisu spremna za tržište</a:t>
            </a:r>
            <a:r>
              <a:rPr lang="en-US" sz="2200"/>
              <a:t>, tj.</a:t>
            </a:r>
            <a:br>
              <a:rPr lang="en-US" sz="2200"/>
            </a:br>
            <a:r>
              <a:rPr lang="en-US" sz="2200"/>
              <a:t>njihova tehnološka razina razvijenosti projekta je između </a:t>
            </a:r>
            <a:r>
              <a:rPr lang="en-US" sz="2200" b="1"/>
              <a:t>TRL 5 - TRL 8</a:t>
            </a:r>
            <a:r>
              <a:rPr lang="en-US" sz="2200"/>
              <a:t>, kroz podršku za</a:t>
            </a:r>
            <a:br>
              <a:rPr lang="en-US" sz="2200"/>
            </a:br>
            <a:r>
              <a:rPr lang="en-US" sz="2200"/>
              <a:t>razvoj inovacija, s naglaskom na povećanje proizvodnih kapaciteta i upravljanje poduzećem,</a:t>
            </a:r>
            <a:br>
              <a:rPr lang="en-US" sz="2200"/>
            </a:br>
            <a:r>
              <a:rPr lang="en-US" sz="2200"/>
              <a:t>njegovoj spremnosti za ulaganja investitora, i poboljšanja u komercijalizaciji proizvoda, usluga</a:t>
            </a:r>
            <a:br>
              <a:rPr lang="en-US" sz="2200"/>
            </a:br>
            <a:r>
              <a:rPr lang="en-US" sz="2200"/>
              <a:t>i tehnologija.</a:t>
            </a:r>
            <a:br>
              <a:rPr lang="en-US" sz="2200"/>
            </a:br>
            <a:br>
              <a:rPr lang="hr-HR" sz="2200"/>
            </a:br>
            <a:br>
              <a:rPr lang="hr-HR" sz="2200">
                <a:highlight>
                  <a:srgbClr val="FFFF00"/>
                </a:highlight>
              </a:rPr>
            </a:br>
            <a:r>
              <a:rPr lang="hr-HR" sz="2200" b="1"/>
              <a:t>SVRHA (CILJ) POZIVA: </a:t>
            </a:r>
            <a:br>
              <a:rPr lang="en-US" sz="2200" b="1"/>
            </a:br>
            <a:br>
              <a:rPr lang="hr-HR" sz="2200" b="1">
                <a:solidFill>
                  <a:srgbClr val="C00000"/>
                </a:solidFill>
              </a:rPr>
            </a:br>
            <a:r>
              <a:rPr lang="hr-HR" sz="2200">
                <a:solidFill>
                  <a:schemeClr val="tx1"/>
                </a:solidFill>
              </a:rPr>
              <a:t>Potaknuti</a:t>
            </a:r>
            <a:r>
              <a:rPr lang="hr-HR" sz="2200" b="1">
                <a:solidFill>
                  <a:schemeClr val="tx1"/>
                </a:solidFill>
              </a:rPr>
              <a:t> rast novoosnovanih poduzeća koja razvijaju inovacije </a:t>
            </a:r>
            <a:r>
              <a:rPr lang="hr-HR" sz="2200">
                <a:solidFill>
                  <a:schemeClr val="tx1"/>
                </a:solidFill>
              </a:rPr>
              <a:t>(proizvode, usluge ili</a:t>
            </a:r>
            <a:br>
              <a:rPr lang="hr-HR" sz="2200">
                <a:solidFill>
                  <a:schemeClr val="tx1"/>
                </a:solidFill>
              </a:rPr>
            </a:br>
            <a:r>
              <a:rPr lang="hr-HR" sz="2200">
                <a:solidFill>
                  <a:schemeClr val="tx1"/>
                </a:solidFill>
              </a:rPr>
              <a:t>tehnologije) bazirane </a:t>
            </a:r>
            <a:r>
              <a:rPr lang="hr-HR" sz="2200" b="1">
                <a:solidFill>
                  <a:schemeClr val="tx1"/>
                </a:solidFill>
              </a:rPr>
              <a:t>na znanju ili visokim tehnologijama</a:t>
            </a:r>
            <a:r>
              <a:rPr lang="hr-HR" sz="2200">
                <a:solidFill>
                  <a:schemeClr val="tx1"/>
                </a:solidFill>
              </a:rPr>
              <a:t>, koji su novi ili znatno poboljšani u</a:t>
            </a:r>
            <a:br>
              <a:rPr lang="hr-HR" sz="2200">
                <a:solidFill>
                  <a:schemeClr val="tx1"/>
                </a:solidFill>
              </a:rPr>
            </a:br>
            <a:r>
              <a:rPr lang="hr-HR" sz="2200">
                <a:solidFill>
                  <a:schemeClr val="tx1"/>
                </a:solidFill>
              </a:rPr>
              <a:t>usporedbi s dostignućima na tržištu. Podržati će se projekti u </a:t>
            </a:r>
            <a:r>
              <a:rPr lang="hr-HR" sz="2200" b="1">
                <a:solidFill>
                  <a:schemeClr val="tx1"/>
                </a:solidFill>
              </a:rPr>
              <a:t>pred-komercijalnoj fazi </a:t>
            </a:r>
            <a:r>
              <a:rPr lang="hr-HR" sz="2200">
                <a:solidFill>
                  <a:schemeClr val="tx1"/>
                </a:solidFill>
              </a:rPr>
              <a:t>za budući</a:t>
            </a:r>
            <a:br>
              <a:rPr lang="hr-HR" sz="2200">
                <a:solidFill>
                  <a:schemeClr val="tx1"/>
                </a:solidFill>
              </a:rPr>
            </a:br>
            <a:r>
              <a:rPr lang="hr-HR" sz="2200">
                <a:solidFill>
                  <a:schemeClr val="tx1"/>
                </a:solidFill>
              </a:rPr>
              <a:t>razvoj i komercijalizaciju proizvoda/usluga, tehnologija, povećanje proizvodnih kapaciteta</a:t>
            </a:r>
            <a:br>
              <a:rPr lang="hr-HR" sz="2200">
                <a:solidFill>
                  <a:schemeClr val="tx1"/>
                </a:solidFill>
              </a:rPr>
            </a:br>
            <a:r>
              <a:rPr lang="hr-HR" sz="2200">
                <a:solidFill>
                  <a:schemeClr val="tx1"/>
                </a:solidFill>
              </a:rPr>
              <a:t>povezanih s projektom i povećanje spremnosti poduzeća za investicije.</a:t>
            </a:r>
            <a:br>
              <a:rPr lang="hr-HR" sz="3200"/>
            </a:br>
            <a:endParaRPr lang="hr-HR" sz="3000" b="1" dirty="0">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pic>
        <p:nvPicPr>
          <p:cNvPr id="6" name="Slika 6">
            <a:extLst>
              <a:ext uri="{FF2B5EF4-FFF2-40B4-BE49-F238E27FC236}">
                <a16:creationId xmlns:a16="http://schemas.microsoft.com/office/drawing/2014/main" id="{04B660EB-7AE2-40CA-9030-25281E136B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39315" y="6301525"/>
            <a:ext cx="2136479" cy="474773"/>
          </a:xfrm>
          <a:prstGeom prst="rect">
            <a:avLst/>
          </a:prstGeom>
        </p:spPr>
      </p:pic>
    </p:spTree>
    <p:extLst>
      <p:ext uri="{BB962C8B-B14F-4D97-AF65-F5344CB8AC3E}">
        <p14:creationId xmlns:p14="http://schemas.microsoft.com/office/powerpoint/2010/main" val="907449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9359" y="886791"/>
            <a:ext cx="10289137" cy="4161013"/>
          </a:xfrm>
        </p:spPr>
        <p:txBody>
          <a:bodyPr>
            <a:normAutofit/>
          </a:bodyPr>
          <a:lstStyle/>
          <a:p>
            <a:pPr algn="l"/>
            <a:br>
              <a:rPr lang="hr-HR" sz="1800"/>
            </a:br>
            <a:endParaRPr lang="hr-HR" sz="18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3192087" cy="757979"/>
          </a:xfrm>
          <a:prstGeom prst="rect">
            <a:avLst/>
          </a:prstGeom>
          <a:noFill/>
        </p:spPr>
      </p:pic>
      <p:sp>
        <p:nvSpPr>
          <p:cNvPr id="9" name="Pentagon 8"/>
          <p:cNvSpPr/>
          <p:nvPr/>
        </p:nvSpPr>
        <p:spPr>
          <a:xfrm>
            <a:off x="233213" y="841471"/>
            <a:ext cx="3172884" cy="806451"/>
          </a:xfrm>
          <a:prstGeom prst="homePlate">
            <a:avLst/>
          </a:prstGeom>
          <a:solidFill>
            <a:schemeClr val="accent1"/>
          </a:solidFill>
          <a:ln>
            <a:solidFill>
              <a:schemeClr val="tx2"/>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hr-HR" sz="1867" b="1">
                <a:solidFill>
                  <a:schemeClr val="tx1"/>
                </a:solidFill>
                <a:latin typeface="+mj-lt"/>
              </a:rPr>
              <a:t>TIP NATJEČAJA</a:t>
            </a:r>
          </a:p>
        </p:txBody>
      </p:sp>
      <p:sp>
        <p:nvSpPr>
          <p:cNvPr id="10" name="Pentagon 9"/>
          <p:cNvSpPr/>
          <p:nvPr/>
        </p:nvSpPr>
        <p:spPr>
          <a:xfrm>
            <a:off x="233213" y="2604866"/>
            <a:ext cx="3172884" cy="856404"/>
          </a:xfrm>
          <a:prstGeom prst="homePlate">
            <a:avLst/>
          </a:prstGeom>
          <a:solidFill>
            <a:schemeClr val="accent1"/>
          </a:solidFill>
          <a:ln>
            <a:solidFill>
              <a:schemeClr val="tx2"/>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hr-HR" sz="1867" b="1">
                <a:solidFill>
                  <a:schemeClr val="tx1"/>
                </a:solidFill>
                <a:latin typeface="+mj-lt"/>
              </a:rPr>
              <a:t>PRIHVATLJIVI PRIJAVITELJI</a:t>
            </a:r>
          </a:p>
        </p:txBody>
      </p:sp>
      <p:sp>
        <p:nvSpPr>
          <p:cNvPr id="12" name="Pentagon 11"/>
          <p:cNvSpPr/>
          <p:nvPr/>
        </p:nvSpPr>
        <p:spPr>
          <a:xfrm>
            <a:off x="233213" y="4286673"/>
            <a:ext cx="3172884" cy="856404"/>
          </a:xfrm>
          <a:prstGeom prst="homePlate">
            <a:avLst/>
          </a:prstGeom>
          <a:solidFill>
            <a:schemeClr val="accent1"/>
          </a:solidFill>
          <a:ln>
            <a:solidFill>
              <a:schemeClr val="tx2"/>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1867" b="1">
                <a:solidFill>
                  <a:schemeClr val="tx1"/>
                </a:solidFill>
                <a:latin typeface="+mj-lt"/>
              </a:rPr>
              <a:t>PODNOŠENJE PROJEKTNIH PRIJEDLOGA</a:t>
            </a:r>
            <a:endParaRPr lang="hr-HR" sz="1867" b="1">
              <a:solidFill>
                <a:schemeClr val="tx1"/>
              </a:solidFill>
              <a:latin typeface="+mj-lt"/>
            </a:endParaRPr>
          </a:p>
        </p:txBody>
      </p:sp>
      <p:sp>
        <p:nvSpPr>
          <p:cNvPr id="14" name="Rectangle 13"/>
          <p:cNvSpPr/>
          <p:nvPr/>
        </p:nvSpPr>
        <p:spPr>
          <a:xfrm>
            <a:off x="3620175" y="852948"/>
            <a:ext cx="7398321" cy="908051"/>
          </a:xfrm>
          <a:prstGeom prst="rect">
            <a:avLst/>
          </a:prstGeom>
          <a:ln/>
        </p:spPr>
        <p:style>
          <a:lnRef idx="1">
            <a:schemeClr val="accent1"/>
          </a:lnRef>
          <a:fillRef idx="1003">
            <a:schemeClr val="lt1"/>
          </a:fillRef>
          <a:effectRef idx="1">
            <a:schemeClr val="accent1"/>
          </a:effectRef>
          <a:fontRef idx="minor">
            <a:schemeClr val="dk1"/>
          </a:fontRef>
        </p:style>
        <p:txBody>
          <a:bodyPr anchor="ctr"/>
          <a:lstStyle/>
          <a:p>
            <a:pPr algn="ctr" eaLnBrk="1" hangingPunct="1">
              <a:defRPr/>
            </a:pPr>
            <a:r>
              <a:rPr lang="en-US" sz="1870">
                <a:solidFill>
                  <a:schemeClr val="tx1"/>
                </a:solidFill>
                <a:latin typeface="+mj-lt"/>
                <a:cs typeface="Times New Roman" pitchFamily="18" charset="0"/>
              </a:rPr>
              <a:t>o</a:t>
            </a:r>
            <a:r>
              <a:rPr lang="hr-HR" sz="1870">
                <a:solidFill>
                  <a:schemeClr val="tx1"/>
                </a:solidFill>
                <a:latin typeface="+mj-lt"/>
                <a:cs typeface="Times New Roman" pitchFamily="18" charset="0"/>
              </a:rPr>
              <a:t>tvoreni postupak u modalitetu </a:t>
            </a:r>
            <a:r>
              <a:rPr lang="en-GB" sz="1870" err="1">
                <a:solidFill>
                  <a:schemeClr val="tx1"/>
                </a:solidFill>
                <a:latin typeface="+mj-lt"/>
                <a:cs typeface="Times New Roman" pitchFamily="18" charset="0"/>
              </a:rPr>
              <a:t>trajno</a:t>
            </a:r>
            <a:r>
              <a:rPr lang="en-GB" sz="1870">
                <a:solidFill>
                  <a:schemeClr val="tx1"/>
                </a:solidFill>
                <a:latin typeface="+mj-lt"/>
                <a:cs typeface="Times New Roman" pitchFamily="18" charset="0"/>
              </a:rPr>
              <a:t> </a:t>
            </a:r>
            <a:r>
              <a:rPr lang="en-GB" sz="1870" err="1">
                <a:solidFill>
                  <a:schemeClr val="tx1"/>
                </a:solidFill>
                <a:latin typeface="+mj-lt"/>
                <a:cs typeface="Times New Roman" pitchFamily="18" charset="0"/>
              </a:rPr>
              <a:t>otvorenog</a:t>
            </a:r>
            <a:r>
              <a:rPr lang="hr-HR" sz="1870">
                <a:solidFill>
                  <a:schemeClr val="tx1"/>
                </a:solidFill>
                <a:latin typeface="+mj-lt"/>
                <a:cs typeface="Times New Roman" pitchFamily="18" charset="0"/>
              </a:rPr>
              <a:t> </a:t>
            </a:r>
            <a:r>
              <a:rPr lang="en-US" sz="1870">
                <a:solidFill>
                  <a:schemeClr val="tx1"/>
                </a:solidFill>
                <a:latin typeface="+mj-lt"/>
                <a:cs typeface="Times New Roman" pitchFamily="18" charset="0"/>
              </a:rPr>
              <a:t>P</a:t>
            </a:r>
            <a:r>
              <a:rPr lang="hr-HR" sz="1870" err="1">
                <a:solidFill>
                  <a:schemeClr val="tx1"/>
                </a:solidFill>
                <a:latin typeface="+mj-lt"/>
                <a:cs typeface="Times New Roman" pitchFamily="18" charset="0"/>
              </a:rPr>
              <a:t>oziva</a:t>
            </a:r>
            <a:endParaRPr lang="hr-HR" sz="1870">
              <a:solidFill>
                <a:schemeClr val="tx1"/>
              </a:solidFill>
              <a:latin typeface="+mj-lt"/>
              <a:cs typeface="Times New Roman" pitchFamily="18" charset="0"/>
            </a:endParaRPr>
          </a:p>
        </p:txBody>
      </p:sp>
      <p:sp>
        <p:nvSpPr>
          <p:cNvPr id="15" name="Rectangle 14"/>
          <p:cNvSpPr/>
          <p:nvPr/>
        </p:nvSpPr>
        <p:spPr>
          <a:xfrm>
            <a:off x="3632294" y="2588938"/>
            <a:ext cx="7495309" cy="953475"/>
          </a:xfrm>
          <a:prstGeom prst="rect">
            <a:avLst/>
          </a:prstGeom>
          <a:ln/>
        </p:spPr>
        <p:style>
          <a:lnRef idx="1">
            <a:schemeClr val="accent1"/>
          </a:lnRef>
          <a:fillRef idx="1003">
            <a:schemeClr val="lt1"/>
          </a:fillRef>
          <a:effectRef idx="1">
            <a:schemeClr val="accent1"/>
          </a:effectRef>
          <a:fontRef idx="minor">
            <a:schemeClr val="dk1"/>
          </a:fontRef>
        </p:style>
        <p:txBody>
          <a:bodyPr anchor="ctr"/>
          <a:lstStyle/>
          <a:p>
            <a:pPr marL="0" lvl="1" algn="ctr">
              <a:defRPr/>
            </a:pPr>
            <a:r>
              <a:rPr lang="en-US" altLang="sr-Latn-RS" sz="1870">
                <a:solidFill>
                  <a:schemeClr val="tx1"/>
                </a:solidFill>
                <a:latin typeface="+mj-lt"/>
                <a:cs typeface="Times New Roman" pitchFamily="18" charset="0"/>
              </a:rPr>
              <a:t>inovativni novoosnovani </a:t>
            </a:r>
            <a:r>
              <a:rPr lang="hr-HR" altLang="sr-Latn-RS" sz="1870">
                <a:solidFill>
                  <a:schemeClr val="tx1"/>
                </a:solidFill>
                <a:latin typeface="+mj-lt"/>
                <a:cs typeface="Times New Roman" pitchFamily="18" charset="0"/>
              </a:rPr>
              <a:t>MSP</a:t>
            </a:r>
            <a:r>
              <a:rPr lang="en-US" altLang="sr-Latn-RS" sz="1870">
                <a:solidFill>
                  <a:schemeClr val="tx1"/>
                </a:solidFill>
                <a:latin typeface="+mj-lt"/>
                <a:cs typeface="Times New Roman" pitchFamily="18" charset="0"/>
              </a:rPr>
              <a:t> </a:t>
            </a:r>
            <a:r>
              <a:rPr lang="en-GB" altLang="sr-Latn-RS" sz="1870">
                <a:solidFill>
                  <a:schemeClr val="tx1"/>
                </a:solidFill>
                <a:latin typeface="+mj-lt"/>
                <a:cs typeface="Times New Roman" pitchFamily="18" charset="0"/>
              </a:rPr>
              <a:t>do 5 godina starosti</a:t>
            </a:r>
            <a:endParaRPr lang="hr-HR" altLang="sr-Latn-RS" sz="1870">
              <a:solidFill>
                <a:schemeClr val="tx1"/>
              </a:solidFill>
              <a:latin typeface="+mj-lt"/>
              <a:cs typeface="Times New Roman" pitchFamily="18" charset="0"/>
            </a:endParaRPr>
          </a:p>
        </p:txBody>
      </p:sp>
      <p:sp>
        <p:nvSpPr>
          <p:cNvPr id="16" name="Rectangle 15"/>
          <p:cNvSpPr/>
          <p:nvPr/>
        </p:nvSpPr>
        <p:spPr>
          <a:xfrm>
            <a:off x="3632294" y="4278879"/>
            <a:ext cx="7495309" cy="991947"/>
          </a:xfrm>
          <a:prstGeom prst="rect">
            <a:avLst/>
          </a:prstGeom>
          <a:ln/>
        </p:spPr>
        <p:style>
          <a:lnRef idx="1">
            <a:schemeClr val="accent1"/>
          </a:lnRef>
          <a:fillRef idx="1003">
            <a:schemeClr val="lt1"/>
          </a:fillRef>
          <a:effectRef idx="1">
            <a:schemeClr val="accent1"/>
          </a:effectRef>
          <a:fontRef idx="minor">
            <a:schemeClr val="dk1"/>
          </a:fontRef>
        </p:style>
        <p:txBody>
          <a:bodyPr anchor="ctr"/>
          <a:lstStyle/>
          <a:p>
            <a:pPr algn="ctr"/>
            <a:r>
              <a:rPr lang="en-US" altLang="en-US"/>
              <a:t> </a:t>
            </a:r>
            <a:r>
              <a:rPr lang="en-US" altLang="en-US">
                <a:latin typeface="+mj-lt"/>
              </a:rPr>
              <a:t>od 1</a:t>
            </a:r>
            <a:r>
              <a:rPr lang="pl-PL" altLang="en-US">
                <a:latin typeface="+mj-lt"/>
              </a:rPr>
              <a:t>. </a:t>
            </a:r>
            <a:r>
              <a:rPr lang="en-US" altLang="en-US">
                <a:latin typeface="+mj-lt"/>
              </a:rPr>
              <a:t>lip</a:t>
            </a:r>
            <a:r>
              <a:rPr lang="pl-PL" altLang="en-US">
                <a:latin typeface="+mj-lt"/>
              </a:rPr>
              <a:t>nja 2022.</a:t>
            </a:r>
            <a:r>
              <a:rPr lang="en-US" altLang="en-US">
                <a:latin typeface="+mj-lt"/>
              </a:rPr>
              <a:t> </a:t>
            </a:r>
            <a:r>
              <a:rPr lang="pl-PL" altLang="en-US">
                <a:latin typeface="+mj-lt"/>
              </a:rPr>
              <a:t>od 11:00 sati</a:t>
            </a:r>
            <a:r>
              <a:rPr lang="en-US" altLang="en-US">
                <a:latin typeface="+mj-lt"/>
              </a:rPr>
              <a:t> </a:t>
            </a:r>
            <a:r>
              <a:rPr lang="pl-PL" altLang="en-US">
                <a:latin typeface="+mj-lt"/>
              </a:rPr>
              <a:t>do iskorištenja raspoloživih sredstava za Poziv</a:t>
            </a:r>
            <a:r>
              <a:rPr lang="en-US" altLang="en-US">
                <a:latin typeface="+mj-lt"/>
              </a:rPr>
              <a:t> (</a:t>
            </a:r>
            <a:r>
              <a:rPr lang="pl-PL" altLang="en-US">
                <a:latin typeface="+mj-lt"/>
              </a:rPr>
              <a:t>najkasnije do 30. lipnja 2023.</a:t>
            </a:r>
            <a:r>
              <a:rPr lang="en-GB" altLang="en-US">
                <a:latin typeface="+mj-lt"/>
              </a:rPr>
              <a:t> u 16:00 sati</a:t>
            </a:r>
            <a:r>
              <a:rPr lang="en-US" altLang="en-US">
                <a:latin typeface="+mj-lt"/>
              </a:rPr>
              <a:t>)</a:t>
            </a:r>
            <a:endParaRPr lang="hr-HR">
              <a:latin typeface="+mj-lt"/>
            </a:endParaRPr>
          </a:p>
        </p:txBody>
      </p:sp>
      <p:pic>
        <p:nvPicPr>
          <p:cNvPr id="11" name="Slika 6">
            <a:extLst>
              <a:ext uri="{FF2B5EF4-FFF2-40B4-BE49-F238E27FC236}">
                <a16:creationId xmlns:a16="http://schemas.microsoft.com/office/drawing/2014/main" id="{03591F79-57C2-412B-B2C8-88FCDAA7FA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90995" y="6246702"/>
            <a:ext cx="2136479" cy="474773"/>
          </a:xfrm>
          <a:prstGeom prst="rect">
            <a:avLst/>
          </a:prstGeom>
        </p:spPr>
      </p:pic>
    </p:spTree>
    <p:extLst>
      <p:ext uri="{BB962C8B-B14F-4D97-AF65-F5344CB8AC3E}">
        <p14:creationId xmlns:p14="http://schemas.microsoft.com/office/powerpoint/2010/main" val="3784267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4663" y="18810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4" name="TextBox 3"/>
          <p:cNvSpPr txBox="1"/>
          <p:nvPr/>
        </p:nvSpPr>
        <p:spPr>
          <a:xfrm>
            <a:off x="691572" y="640081"/>
            <a:ext cx="11182564"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POKAZATELJI POZIVA</a:t>
            </a:r>
          </a:p>
        </p:txBody>
      </p:sp>
      <p:graphicFrame>
        <p:nvGraphicFramePr>
          <p:cNvPr id="6" name="Table 5"/>
          <p:cNvGraphicFramePr>
            <a:graphicFrameLocks noGrp="1"/>
          </p:cNvGraphicFramePr>
          <p:nvPr>
            <p:extLst>
              <p:ext uri="{D42A27DB-BD31-4B8C-83A1-F6EECF244321}">
                <p14:modId xmlns:p14="http://schemas.microsoft.com/office/powerpoint/2010/main" val="836926842"/>
              </p:ext>
            </p:extLst>
          </p:nvPr>
        </p:nvGraphicFramePr>
        <p:xfrm>
          <a:off x="691572" y="1331108"/>
          <a:ext cx="11182564" cy="2225040"/>
        </p:xfrm>
        <a:graphic>
          <a:graphicData uri="http://schemas.openxmlformats.org/drawingml/2006/table">
            <a:tbl>
              <a:tblPr firstRow="1" bandRow="1">
                <a:tableStyleId>{5C22544A-7EE6-4342-B048-85BDC9FD1C3A}</a:tableStyleId>
              </a:tblPr>
              <a:tblGrid>
                <a:gridCol w="11182564">
                  <a:extLst>
                    <a:ext uri="{9D8B030D-6E8A-4147-A177-3AD203B41FA5}">
                      <a16:colId xmlns:a16="http://schemas.microsoft.com/office/drawing/2014/main" val="82850324"/>
                    </a:ext>
                  </a:extLst>
                </a:gridCol>
              </a:tblGrid>
              <a:tr h="370840">
                <a:tc>
                  <a:txBody>
                    <a:bodyPr/>
                    <a:lstStyle/>
                    <a:p>
                      <a:pPr algn="ctr"/>
                      <a:r>
                        <a:rPr lang="en-US" baseline="0" dirty="0">
                          <a:solidFill>
                            <a:schemeClr val="tx1"/>
                          </a:solidFill>
                          <a:latin typeface="+mj-lt"/>
                        </a:rPr>
                        <a:t>POKAZATELJI REZULTATA</a:t>
                      </a:r>
                      <a:endParaRPr lang="en-US" dirty="0">
                        <a:solidFill>
                          <a:schemeClr val="tx1"/>
                        </a:solidFill>
                        <a:latin typeface="+mj-lt"/>
                      </a:endParaRPr>
                    </a:p>
                  </a:txBody>
                  <a:tcPr/>
                </a:tc>
                <a:extLst>
                  <a:ext uri="{0D108BD9-81ED-4DB2-BD59-A6C34878D82A}">
                    <a16:rowId xmlns:a16="http://schemas.microsoft.com/office/drawing/2014/main" val="656082458"/>
                  </a:ext>
                </a:extLst>
              </a:tr>
              <a:tr h="370840">
                <a:tc>
                  <a:txBody>
                    <a:bodyPr/>
                    <a:lstStyle/>
                    <a:p>
                      <a:pPr algn="ctr"/>
                      <a:r>
                        <a:rPr lang="en-US" sz="1800" b="0" i="0" u="none" strike="noStrike" kern="1200" baseline="0">
                          <a:solidFill>
                            <a:schemeClr val="dk1"/>
                          </a:solidFill>
                          <a:latin typeface="+mj-lt"/>
                          <a:ea typeface="+mn-ea"/>
                          <a:cs typeface="+mn-cs"/>
                        </a:rPr>
                        <a:t>Broj poduzeća koja su primila potporu 	</a:t>
                      </a:r>
                    </a:p>
                  </a:txBody>
                  <a:tcPr/>
                </a:tc>
                <a:extLst>
                  <a:ext uri="{0D108BD9-81ED-4DB2-BD59-A6C34878D82A}">
                    <a16:rowId xmlns:a16="http://schemas.microsoft.com/office/drawing/2014/main" val="3912452272"/>
                  </a:ext>
                </a:extLst>
              </a:tr>
              <a:tr h="370840">
                <a:tc>
                  <a:txBody>
                    <a:bodyPr/>
                    <a:lstStyle/>
                    <a:p>
                      <a:pPr algn="ctr"/>
                      <a:r>
                        <a:rPr lang="en-US" sz="1800" b="0" i="0" u="none" strike="noStrike" kern="1200" baseline="0">
                          <a:solidFill>
                            <a:schemeClr val="dk1"/>
                          </a:solidFill>
                          <a:latin typeface="+mj-lt"/>
                          <a:ea typeface="+mn-ea"/>
                          <a:cs typeface="+mn-cs"/>
                        </a:rPr>
                        <a:t>Broj poduzeća koja su primila potporu u obliku bespovratnih sredstava</a:t>
                      </a:r>
                      <a:endParaRPr lang="en-US">
                        <a:latin typeface="+mj-lt"/>
                      </a:endParaRPr>
                    </a:p>
                  </a:txBody>
                  <a:tcPr/>
                </a:tc>
                <a:extLst>
                  <a:ext uri="{0D108BD9-81ED-4DB2-BD59-A6C34878D82A}">
                    <a16:rowId xmlns:a16="http://schemas.microsoft.com/office/drawing/2014/main" val="379184545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a:solidFill>
                            <a:schemeClr val="dk1"/>
                          </a:solidFill>
                          <a:latin typeface="+mj-lt"/>
                          <a:ea typeface="+mn-ea"/>
                          <a:cs typeface="+mn-cs"/>
                        </a:rPr>
                        <a:t>Broj novih poduzeća koja su primila potporu</a:t>
                      </a:r>
                      <a:endParaRPr lang="en-US">
                        <a:latin typeface="+mj-lt"/>
                      </a:endParaRPr>
                    </a:p>
                  </a:txBody>
                  <a:tcPr/>
                </a:tc>
                <a:extLst>
                  <a:ext uri="{0D108BD9-81ED-4DB2-BD59-A6C34878D82A}">
                    <a16:rowId xmlns:a16="http://schemas.microsoft.com/office/drawing/2014/main" val="2379913228"/>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800" b="0" i="0" u="none" strike="noStrike" kern="1200" baseline="0" dirty="0">
                          <a:solidFill>
                            <a:schemeClr val="dk1"/>
                          </a:solidFill>
                          <a:latin typeface="+mj-lt"/>
                          <a:ea typeface="+mn-ea"/>
                          <a:cs typeface="+mn-cs"/>
                        </a:rPr>
                        <a:t>Privatna ulaganja u iznosu jednakom javnoj potpori 	</a:t>
                      </a:r>
                    </a:p>
                  </a:txBody>
                  <a:tcPr/>
                </a:tc>
                <a:extLst>
                  <a:ext uri="{0D108BD9-81ED-4DB2-BD59-A6C34878D82A}">
                    <a16:rowId xmlns:a16="http://schemas.microsoft.com/office/drawing/2014/main" val="1902763852"/>
                  </a:ext>
                </a:extLst>
              </a:tr>
              <a:tr h="370840">
                <a:tc>
                  <a:txBody>
                    <a:bodyPr/>
                    <a:lstStyle/>
                    <a:p>
                      <a:pPr algn="ctr"/>
                      <a:r>
                        <a:rPr lang="en-US" dirty="0" err="1">
                          <a:latin typeface="+mj-lt"/>
                        </a:rPr>
                        <a:t>Poduzeća</a:t>
                      </a:r>
                      <a:r>
                        <a:rPr lang="en-US" dirty="0">
                          <a:latin typeface="+mj-lt"/>
                        </a:rPr>
                        <a:t> </a:t>
                      </a:r>
                      <a:r>
                        <a:rPr lang="en-US" dirty="0" err="1">
                          <a:latin typeface="+mj-lt"/>
                        </a:rPr>
                        <a:t>koja</a:t>
                      </a:r>
                      <a:r>
                        <a:rPr lang="en-US" dirty="0">
                          <a:latin typeface="+mj-lt"/>
                        </a:rPr>
                        <a:t> </a:t>
                      </a:r>
                      <a:r>
                        <a:rPr lang="en-US" dirty="0" err="1">
                          <a:latin typeface="+mj-lt"/>
                        </a:rPr>
                        <a:t>primaju</a:t>
                      </a:r>
                      <a:r>
                        <a:rPr lang="en-US" dirty="0">
                          <a:latin typeface="+mj-lt"/>
                        </a:rPr>
                        <a:t> </a:t>
                      </a:r>
                      <a:r>
                        <a:rPr lang="en-US" dirty="0" err="1">
                          <a:latin typeface="+mj-lt"/>
                        </a:rPr>
                        <a:t>potporu</a:t>
                      </a:r>
                      <a:r>
                        <a:rPr lang="en-US" dirty="0">
                          <a:latin typeface="+mj-lt"/>
                        </a:rPr>
                        <a:t> </a:t>
                      </a:r>
                      <a:r>
                        <a:rPr lang="en-US" dirty="0" err="1">
                          <a:latin typeface="+mj-lt"/>
                        </a:rPr>
                        <a:t>za</a:t>
                      </a:r>
                      <a:r>
                        <a:rPr lang="en-US" dirty="0">
                          <a:latin typeface="+mj-lt"/>
                        </a:rPr>
                        <a:t> </a:t>
                      </a:r>
                      <a:r>
                        <a:rPr lang="en-US" dirty="0" err="1">
                          <a:latin typeface="+mj-lt"/>
                        </a:rPr>
                        <a:t>razvoj</a:t>
                      </a:r>
                      <a:r>
                        <a:rPr lang="en-US" dirty="0">
                          <a:latin typeface="+mj-lt"/>
                        </a:rPr>
                        <a:t> </a:t>
                      </a:r>
                      <a:r>
                        <a:rPr lang="en-US" dirty="0" err="1">
                          <a:latin typeface="+mj-lt"/>
                        </a:rPr>
                        <a:t>ili</a:t>
                      </a:r>
                      <a:r>
                        <a:rPr lang="en-US" dirty="0">
                          <a:latin typeface="+mj-lt"/>
                        </a:rPr>
                        <a:t> </a:t>
                      </a:r>
                      <a:r>
                        <a:rPr lang="en-US" dirty="0" err="1">
                          <a:latin typeface="+mj-lt"/>
                        </a:rPr>
                        <a:t>uvođenje</a:t>
                      </a:r>
                      <a:r>
                        <a:rPr lang="en-US" dirty="0">
                          <a:latin typeface="+mj-lt"/>
                        </a:rPr>
                        <a:t> </a:t>
                      </a:r>
                      <a:r>
                        <a:rPr lang="en-US" dirty="0" err="1">
                          <a:latin typeface="+mj-lt"/>
                        </a:rPr>
                        <a:t>digitalnih</a:t>
                      </a:r>
                      <a:r>
                        <a:rPr lang="en-US" dirty="0">
                          <a:latin typeface="+mj-lt"/>
                        </a:rPr>
                        <a:t> </a:t>
                      </a:r>
                      <a:r>
                        <a:rPr lang="en-US" dirty="0" err="1">
                          <a:latin typeface="+mj-lt"/>
                        </a:rPr>
                        <a:t>proizvoda</a:t>
                      </a:r>
                      <a:r>
                        <a:rPr lang="en-US" dirty="0">
                          <a:latin typeface="+mj-lt"/>
                        </a:rPr>
                        <a:t>, </a:t>
                      </a:r>
                      <a:r>
                        <a:rPr lang="en-US" dirty="0" err="1">
                          <a:latin typeface="+mj-lt"/>
                        </a:rPr>
                        <a:t>usluga</a:t>
                      </a:r>
                      <a:r>
                        <a:rPr lang="en-US" dirty="0">
                          <a:latin typeface="+mj-lt"/>
                        </a:rPr>
                        <a:t> i </a:t>
                      </a:r>
                      <a:r>
                        <a:rPr lang="en-US" dirty="0" err="1">
                          <a:latin typeface="+mj-lt"/>
                        </a:rPr>
                        <a:t>aplikacija</a:t>
                      </a:r>
                      <a:endParaRPr lang="en-US" dirty="0">
                        <a:latin typeface="+mj-lt"/>
                      </a:endParaRPr>
                    </a:p>
                  </a:txBody>
                  <a:tcPr/>
                </a:tc>
                <a:extLst>
                  <a:ext uri="{0D108BD9-81ED-4DB2-BD59-A6C34878D82A}">
                    <a16:rowId xmlns:a16="http://schemas.microsoft.com/office/drawing/2014/main" val="3469797453"/>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183179970"/>
              </p:ext>
            </p:extLst>
          </p:nvPr>
        </p:nvGraphicFramePr>
        <p:xfrm>
          <a:off x="691572" y="3702247"/>
          <a:ext cx="11182564" cy="1466432"/>
        </p:xfrm>
        <a:graphic>
          <a:graphicData uri="http://schemas.openxmlformats.org/drawingml/2006/table">
            <a:tbl>
              <a:tblPr firstRow="1" bandRow="1">
                <a:tableStyleId>{5C22544A-7EE6-4342-B048-85BDC9FD1C3A}</a:tableStyleId>
              </a:tblPr>
              <a:tblGrid>
                <a:gridCol w="11182564">
                  <a:extLst>
                    <a:ext uri="{9D8B030D-6E8A-4147-A177-3AD203B41FA5}">
                      <a16:colId xmlns:a16="http://schemas.microsoft.com/office/drawing/2014/main" val="2741736913"/>
                    </a:ext>
                  </a:extLst>
                </a:gridCol>
              </a:tblGrid>
              <a:tr h="366608">
                <a:tc>
                  <a:txBody>
                    <a:bodyPr/>
                    <a:lstStyle/>
                    <a:p>
                      <a:pPr algn="ctr"/>
                      <a:r>
                        <a:rPr lang="en-US" dirty="0">
                          <a:solidFill>
                            <a:schemeClr val="tx1"/>
                          </a:solidFill>
                          <a:latin typeface="+mj-lt"/>
                        </a:rPr>
                        <a:t>OBVEZNI POKAZATELJI</a:t>
                      </a:r>
                      <a:r>
                        <a:rPr lang="en-US" baseline="0" dirty="0">
                          <a:solidFill>
                            <a:schemeClr val="tx1"/>
                          </a:solidFill>
                          <a:latin typeface="+mj-lt"/>
                        </a:rPr>
                        <a:t> NEPOSREDNIH REZULTATA</a:t>
                      </a:r>
                      <a:r>
                        <a:rPr lang="hr-HR" baseline="0" dirty="0">
                          <a:solidFill>
                            <a:schemeClr val="tx1"/>
                          </a:solidFill>
                          <a:latin typeface="+mj-lt"/>
                        </a:rPr>
                        <a:t>,</a:t>
                      </a:r>
                      <a:r>
                        <a:rPr lang="en-US" baseline="0" dirty="0">
                          <a:solidFill>
                            <a:schemeClr val="tx1"/>
                          </a:solidFill>
                          <a:latin typeface="+mj-lt"/>
                        </a:rPr>
                        <a:t> SPECIFIČNI ZA POZIV</a:t>
                      </a:r>
                      <a:endParaRPr lang="en-US" dirty="0">
                        <a:solidFill>
                          <a:schemeClr val="tx1"/>
                        </a:solidFill>
                        <a:latin typeface="+mj-lt"/>
                      </a:endParaRPr>
                    </a:p>
                  </a:txBody>
                  <a:tcPr/>
                </a:tc>
                <a:extLst>
                  <a:ext uri="{0D108BD9-81ED-4DB2-BD59-A6C34878D82A}">
                    <a16:rowId xmlns:a16="http://schemas.microsoft.com/office/drawing/2014/main" val="3628682123"/>
                  </a:ext>
                </a:extLst>
              </a:tr>
              <a:tr h="36660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a:solidFill>
                            <a:schemeClr val="dk1"/>
                          </a:solidFill>
                          <a:latin typeface="+mj-lt"/>
                          <a:ea typeface="+mn-ea"/>
                          <a:cs typeface="+mn-cs"/>
                        </a:rPr>
                        <a:t>Stvorena radna mjesta u subjektima s primljenom potporom 	</a:t>
                      </a:r>
                    </a:p>
                  </a:txBody>
                  <a:tcPr/>
                </a:tc>
                <a:extLst>
                  <a:ext uri="{0D108BD9-81ED-4DB2-BD59-A6C34878D82A}">
                    <a16:rowId xmlns:a16="http://schemas.microsoft.com/office/drawing/2014/main" val="1990519768"/>
                  </a:ext>
                </a:extLst>
              </a:tr>
              <a:tr h="36660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a:solidFill>
                            <a:schemeClr val="dk1"/>
                          </a:solidFill>
                          <a:latin typeface="+mj-lt"/>
                          <a:ea typeface="+mn-ea"/>
                          <a:cs typeface="+mn-cs"/>
                        </a:rPr>
                        <a:t>Osoblje MSP-ova koje je završilo osposobljavanje o spremnosti na investicije</a:t>
                      </a:r>
                      <a:endParaRPr lang="en-US" sz="1800" b="0" i="0" u="none" strike="noStrike" kern="1200" baseline="0" dirty="0">
                        <a:solidFill>
                          <a:schemeClr val="dk1"/>
                        </a:solidFill>
                        <a:latin typeface="+mj-lt"/>
                        <a:ea typeface="+mn-ea"/>
                        <a:cs typeface="+mn-cs"/>
                      </a:endParaRPr>
                    </a:p>
                  </a:txBody>
                  <a:tcPr/>
                </a:tc>
                <a:extLst>
                  <a:ext uri="{0D108BD9-81ED-4DB2-BD59-A6C34878D82A}">
                    <a16:rowId xmlns:a16="http://schemas.microsoft.com/office/drawing/2014/main" val="614533477"/>
                  </a:ext>
                </a:extLst>
              </a:tr>
              <a:tr h="366608">
                <a:tc>
                  <a:txBody>
                    <a:bodyPr/>
                    <a:lstStyle/>
                    <a:p>
                      <a:pPr algn="ctr"/>
                      <a:r>
                        <a:rPr lang="it-IT" dirty="0">
                          <a:latin typeface="+mj-lt"/>
                        </a:rPr>
                        <a:t>Broj inovativnih proizvoda/ usluga/ procesa koji su novi za tržište</a:t>
                      </a:r>
                      <a:endParaRPr lang="en-US" dirty="0">
                        <a:latin typeface="+mj-lt"/>
                      </a:endParaRPr>
                    </a:p>
                  </a:txBody>
                  <a:tcPr/>
                </a:tc>
                <a:extLst>
                  <a:ext uri="{0D108BD9-81ED-4DB2-BD59-A6C34878D82A}">
                    <a16:rowId xmlns:a16="http://schemas.microsoft.com/office/drawing/2014/main" val="2782574397"/>
                  </a:ext>
                </a:extLst>
              </a:tr>
            </a:tbl>
          </a:graphicData>
        </a:graphic>
      </p:graphicFrame>
      <p:pic>
        <p:nvPicPr>
          <p:cNvPr id="9" name="Slika 6">
            <a:extLst>
              <a:ext uri="{FF2B5EF4-FFF2-40B4-BE49-F238E27FC236}">
                <a16:creationId xmlns:a16="http://schemas.microsoft.com/office/drawing/2014/main" id="{E748B226-3B6C-4E5C-8363-6B27AEBAC3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54490" y="6241623"/>
            <a:ext cx="2136479" cy="474773"/>
          </a:xfrm>
          <a:prstGeom prst="rect">
            <a:avLst/>
          </a:prstGeom>
        </p:spPr>
      </p:pic>
      <p:sp>
        <p:nvSpPr>
          <p:cNvPr id="10" name="TextBox 9">
            <a:extLst>
              <a:ext uri="{FF2B5EF4-FFF2-40B4-BE49-F238E27FC236}">
                <a16:creationId xmlns:a16="http://schemas.microsoft.com/office/drawing/2014/main" id="{5C10DDE6-E9A5-40C1-B43F-E2D886F24EE3}"/>
              </a:ext>
            </a:extLst>
          </p:cNvPr>
          <p:cNvSpPr txBox="1"/>
          <p:nvPr/>
        </p:nvSpPr>
        <p:spPr>
          <a:xfrm>
            <a:off x="691573" y="5285884"/>
            <a:ext cx="11182564" cy="584775"/>
          </a:xfrm>
          <a:prstGeom prst="rect">
            <a:avLst/>
          </a:prstGeom>
          <a:noFill/>
        </p:spPr>
        <p:txBody>
          <a:bodyPr wrap="square">
            <a:spAutoFit/>
          </a:bodyPr>
          <a:lstStyle/>
          <a:p>
            <a:r>
              <a:rPr lang="en-GB" sz="1600" i="1" dirty="0"/>
              <a:t>U </a:t>
            </a:r>
            <a:r>
              <a:rPr lang="en-GB" sz="1600" i="1" dirty="0" err="1"/>
              <a:t>slučaju</a:t>
            </a:r>
            <a:r>
              <a:rPr lang="en-GB" sz="1600" i="1" dirty="0"/>
              <a:t> da </a:t>
            </a:r>
            <a:r>
              <a:rPr lang="en-GB" sz="1600" i="1" dirty="0" err="1"/>
              <a:t>Korisnik</a:t>
            </a:r>
            <a:r>
              <a:rPr lang="en-GB" sz="1600" i="1" dirty="0"/>
              <a:t> ne </a:t>
            </a:r>
            <a:r>
              <a:rPr lang="en-GB" sz="1600" i="1" dirty="0" err="1"/>
              <a:t>ostvari</a:t>
            </a:r>
            <a:r>
              <a:rPr lang="en-GB" sz="1600" i="1" dirty="0"/>
              <a:t> </a:t>
            </a:r>
            <a:r>
              <a:rPr lang="en-GB" sz="1600" i="1" dirty="0" err="1"/>
              <a:t>planiranu</a:t>
            </a:r>
            <a:r>
              <a:rPr lang="en-GB" sz="1600" i="1" dirty="0"/>
              <a:t> </a:t>
            </a:r>
            <a:r>
              <a:rPr lang="en-GB" sz="1600" i="1" dirty="0" err="1"/>
              <a:t>razinu</a:t>
            </a:r>
            <a:r>
              <a:rPr lang="en-GB" sz="1600" i="1" dirty="0"/>
              <a:t> </a:t>
            </a:r>
            <a:r>
              <a:rPr lang="en-GB" sz="1600" i="1" dirty="0" err="1"/>
              <a:t>pokazatelja</a:t>
            </a:r>
            <a:r>
              <a:rPr lang="en-GB" sz="1600" i="1" dirty="0"/>
              <a:t> </a:t>
            </a:r>
            <a:r>
              <a:rPr lang="en-GB" sz="1600" i="1" dirty="0" err="1"/>
              <a:t>neposrednih</a:t>
            </a:r>
            <a:r>
              <a:rPr lang="en-GB" sz="1600" i="1" dirty="0"/>
              <a:t> </a:t>
            </a:r>
            <a:r>
              <a:rPr lang="en-GB" sz="1600" i="1" dirty="0" err="1"/>
              <a:t>rezultata</a:t>
            </a:r>
            <a:r>
              <a:rPr lang="en-GB" sz="1600" i="1" dirty="0"/>
              <a:t> </a:t>
            </a:r>
            <a:r>
              <a:rPr lang="en-GB" sz="1600" i="1" dirty="0" err="1"/>
              <a:t>specifičnih</a:t>
            </a:r>
            <a:r>
              <a:rPr lang="en-GB" sz="1600" i="1" dirty="0"/>
              <a:t> za </a:t>
            </a:r>
            <a:r>
              <a:rPr lang="en-GB" sz="1600" i="1" dirty="0" err="1"/>
              <a:t>poziv</a:t>
            </a:r>
            <a:r>
              <a:rPr lang="en-GB" sz="1600" i="1" dirty="0"/>
              <a:t> </a:t>
            </a:r>
            <a:r>
              <a:rPr lang="en-GB" sz="1600" i="1" dirty="0" err="1"/>
              <a:t>navedenih</a:t>
            </a:r>
            <a:r>
              <a:rPr lang="en-GB" sz="1600" i="1" dirty="0"/>
              <a:t> u </a:t>
            </a:r>
            <a:r>
              <a:rPr lang="en-GB" sz="1600" i="1" dirty="0" err="1"/>
              <a:t>projektnom</a:t>
            </a:r>
            <a:r>
              <a:rPr lang="en-GB" sz="1600" i="1" dirty="0"/>
              <a:t> </a:t>
            </a:r>
            <a:r>
              <a:rPr lang="en-GB" sz="1600" i="1" dirty="0" err="1"/>
              <a:t>prijedlogu</a:t>
            </a:r>
            <a:r>
              <a:rPr lang="en-GB" sz="1600" i="1" dirty="0"/>
              <a:t>, NT </a:t>
            </a:r>
            <a:r>
              <a:rPr lang="en-GB" sz="1600" i="1" dirty="0" err="1"/>
              <a:t>ima</a:t>
            </a:r>
            <a:r>
              <a:rPr lang="en-GB" sz="1600" i="1" dirty="0"/>
              <a:t> </a:t>
            </a:r>
            <a:r>
              <a:rPr lang="en-GB" sz="1600" i="1" dirty="0" err="1"/>
              <a:t>pravo</a:t>
            </a:r>
            <a:r>
              <a:rPr lang="en-GB" sz="1600" i="1" dirty="0"/>
              <a:t> od </a:t>
            </a:r>
            <a:r>
              <a:rPr lang="en-GB" sz="1600" i="1" dirty="0" err="1"/>
              <a:t>Korisnika</a:t>
            </a:r>
            <a:r>
              <a:rPr lang="en-GB" sz="1600" i="1" dirty="0"/>
              <a:t> </a:t>
            </a:r>
            <a:r>
              <a:rPr lang="en-GB" sz="1600" i="1" dirty="0" err="1"/>
              <a:t>zatražiti</a:t>
            </a:r>
            <a:r>
              <a:rPr lang="en-GB" sz="1600" i="1" dirty="0"/>
              <a:t> </a:t>
            </a:r>
            <a:r>
              <a:rPr lang="en-GB" sz="1600" i="1" dirty="0" err="1"/>
              <a:t>izvršenje</a:t>
            </a:r>
            <a:r>
              <a:rPr lang="en-GB" sz="1600" i="1" dirty="0"/>
              <a:t> </a:t>
            </a:r>
            <a:r>
              <a:rPr lang="en-GB" sz="1600" i="1" dirty="0" err="1"/>
              <a:t>povrata</a:t>
            </a:r>
            <a:r>
              <a:rPr lang="en-GB" sz="1600" i="1" dirty="0"/>
              <a:t> </a:t>
            </a:r>
            <a:r>
              <a:rPr lang="en-GB" sz="1600" i="1" dirty="0" err="1"/>
              <a:t>sredstava</a:t>
            </a:r>
            <a:r>
              <a:rPr lang="en-GB" sz="1600" i="1" dirty="0"/>
              <a:t> </a:t>
            </a:r>
            <a:r>
              <a:rPr lang="en-GB" sz="1600" i="1" dirty="0" err="1"/>
              <a:t>sukladno</a:t>
            </a:r>
            <a:r>
              <a:rPr lang="en-GB" sz="1600" i="1" dirty="0"/>
              <a:t> </a:t>
            </a:r>
            <a:r>
              <a:rPr lang="en-GB" sz="1600" i="1" dirty="0" err="1"/>
              <a:t>Prilogu</a:t>
            </a:r>
            <a:r>
              <a:rPr lang="en-GB" sz="1600" i="1" dirty="0"/>
              <a:t> 5. </a:t>
            </a:r>
            <a:r>
              <a:rPr lang="en-GB" sz="1600" i="1" dirty="0" err="1"/>
              <a:t>Pravila</a:t>
            </a:r>
            <a:r>
              <a:rPr lang="en-GB" sz="1600" i="1" dirty="0"/>
              <a:t> o </a:t>
            </a:r>
            <a:r>
              <a:rPr lang="en-GB" sz="1600" i="1" dirty="0" err="1"/>
              <a:t>financijskim</a:t>
            </a:r>
            <a:r>
              <a:rPr lang="en-GB" sz="1600" i="1" dirty="0"/>
              <a:t> </a:t>
            </a:r>
            <a:r>
              <a:rPr lang="en-GB" sz="1600" i="1" dirty="0" err="1"/>
              <a:t>korekcijama</a:t>
            </a:r>
            <a:r>
              <a:rPr lang="en-GB" sz="1600" i="1" dirty="0"/>
              <a:t>.</a:t>
            </a:r>
          </a:p>
        </p:txBody>
      </p:sp>
    </p:spTree>
    <p:extLst>
      <p:ext uri="{BB962C8B-B14F-4D97-AF65-F5344CB8AC3E}">
        <p14:creationId xmlns:p14="http://schemas.microsoft.com/office/powerpoint/2010/main" val="1264840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4663" y="18810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3" name="Rectangle 2"/>
          <p:cNvSpPr/>
          <p:nvPr/>
        </p:nvSpPr>
        <p:spPr>
          <a:xfrm>
            <a:off x="691572" y="1116829"/>
            <a:ext cx="11108941" cy="4247317"/>
          </a:xfrm>
          <a:prstGeom prst="rect">
            <a:avLst/>
          </a:prstGeom>
        </p:spPr>
        <p:style>
          <a:lnRef idx="0">
            <a:scrgbClr r="0" g="0" b="0"/>
          </a:lnRef>
          <a:fillRef idx="1003">
            <a:schemeClr val="lt1"/>
          </a:fillRef>
          <a:effectRef idx="0">
            <a:scrgbClr r="0" g="0" b="0"/>
          </a:effectRef>
          <a:fontRef idx="major"/>
        </p:style>
        <p:txBody>
          <a:bodyPr wrap="square">
            <a:spAutoFit/>
          </a:bodyPr>
          <a:lstStyle/>
          <a:p>
            <a:pPr marL="342900" indent="-342900" algn="just">
              <a:buFont typeface="Arial" panose="020B0604020202020204" pitchFamily="34" charset="0"/>
              <a:buChar char="•"/>
            </a:pPr>
            <a:r>
              <a:rPr lang="en-US" dirty="0" err="1">
                <a:solidFill>
                  <a:srgbClr val="000000"/>
                </a:solidFill>
              </a:rPr>
              <a:t>pravna</a:t>
            </a:r>
            <a:r>
              <a:rPr lang="en-US" dirty="0">
                <a:solidFill>
                  <a:srgbClr val="000000"/>
                </a:solidFill>
              </a:rPr>
              <a:t> </a:t>
            </a:r>
            <a:r>
              <a:rPr lang="en-US" dirty="0" err="1">
                <a:solidFill>
                  <a:srgbClr val="000000"/>
                </a:solidFill>
              </a:rPr>
              <a:t>ili</a:t>
            </a:r>
            <a:r>
              <a:rPr lang="en-US" dirty="0">
                <a:solidFill>
                  <a:srgbClr val="000000"/>
                </a:solidFill>
              </a:rPr>
              <a:t> </a:t>
            </a:r>
            <a:r>
              <a:rPr lang="en-US" dirty="0" err="1">
                <a:solidFill>
                  <a:srgbClr val="000000"/>
                </a:solidFill>
              </a:rPr>
              <a:t>fizička</a:t>
            </a:r>
            <a:r>
              <a:rPr lang="en-US" dirty="0">
                <a:solidFill>
                  <a:srgbClr val="000000"/>
                </a:solidFill>
              </a:rPr>
              <a:t> </a:t>
            </a:r>
            <a:r>
              <a:rPr lang="en-US" dirty="0" err="1">
                <a:solidFill>
                  <a:srgbClr val="000000"/>
                </a:solidFill>
              </a:rPr>
              <a:t>osoba</a:t>
            </a:r>
            <a:r>
              <a:rPr lang="en-US" dirty="0">
                <a:solidFill>
                  <a:srgbClr val="000000"/>
                </a:solidFill>
              </a:rPr>
              <a:t> </a:t>
            </a:r>
            <a:r>
              <a:rPr lang="en-US" dirty="0" err="1">
                <a:solidFill>
                  <a:srgbClr val="000000"/>
                </a:solidFill>
              </a:rPr>
              <a:t>koja</a:t>
            </a:r>
            <a:r>
              <a:rPr lang="en-US" dirty="0">
                <a:solidFill>
                  <a:srgbClr val="000000"/>
                </a:solidFill>
              </a:rPr>
              <a:t> je </a:t>
            </a:r>
            <a:r>
              <a:rPr lang="en-US" b="1" dirty="0" err="1">
                <a:solidFill>
                  <a:srgbClr val="000000"/>
                </a:solidFill>
              </a:rPr>
              <a:t>mikro</a:t>
            </a:r>
            <a:r>
              <a:rPr lang="en-US" b="1" dirty="0">
                <a:solidFill>
                  <a:srgbClr val="000000"/>
                </a:solidFill>
              </a:rPr>
              <a:t>, </a:t>
            </a:r>
            <a:r>
              <a:rPr lang="en-US" b="1" dirty="0" err="1">
                <a:solidFill>
                  <a:srgbClr val="000000"/>
                </a:solidFill>
              </a:rPr>
              <a:t>mali</a:t>
            </a:r>
            <a:r>
              <a:rPr lang="en-US" b="1" dirty="0">
                <a:solidFill>
                  <a:srgbClr val="000000"/>
                </a:solidFill>
              </a:rPr>
              <a:t> </a:t>
            </a:r>
            <a:r>
              <a:rPr lang="en-US" b="1" dirty="0" err="1">
                <a:solidFill>
                  <a:srgbClr val="000000"/>
                </a:solidFill>
              </a:rPr>
              <a:t>ili</a:t>
            </a:r>
            <a:r>
              <a:rPr lang="en-US" b="1" dirty="0">
                <a:solidFill>
                  <a:srgbClr val="000000"/>
                </a:solidFill>
              </a:rPr>
              <a:t> </a:t>
            </a:r>
            <a:r>
              <a:rPr lang="en-US" b="1" dirty="0" err="1">
                <a:solidFill>
                  <a:srgbClr val="000000"/>
                </a:solidFill>
              </a:rPr>
              <a:t>srednji</a:t>
            </a:r>
            <a:r>
              <a:rPr lang="en-US" b="1" dirty="0">
                <a:solidFill>
                  <a:srgbClr val="000000"/>
                </a:solidFill>
              </a:rPr>
              <a:t> </a:t>
            </a:r>
            <a:r>
              <a:rPr lang="en-US" b="1" dirty="0" err="1">
                <a:solidFill>
                  <a:srgbClr val="000000"/>
                </a:solidFill>
              </a:rPr>
              <a:t>poduzetnik</a:t>
            </a:r>
            <a:r>
              <a:rPr lang="en-US" b="1" dirty="0">
                <a:solidFill>
                  <a:srgbClr val="000000"/>
                </a:solidFill>
              </a:rPr>
              <a:t> </a:t>
            </a:r>
            <a:r>
              <a:rPr lang="en-US" dirty="0">
                <a:solidFill>
                  <a:srgbClr val="000000"/>
                </a:solidFill>
              </a:rPr>
              <a:t>(MSP) </a:t>
            </a:r>
            <a:r>
              <a:rPr lang="en-US" dirty="0" err="1">
                <a:solidFill>
                  <a:srgbClr val="000000"/>
                </a:solidFill>
              </a:rPr>
              <a:t>sukladno</a:t>
            </a:r>
            <a:r>
              <a:rPr lang="en-US" dirty="0">
                <a:solidFill>
                  <a:srgbClr val="000000"/>
                </a:solidFill>
              </a:rPr>
              <a:t> </a:t>
            </a:r>
            <a:r>
              <a:rPr lang="en-US" dirty="0" err="1">
                <a:solidFill>
                  <a:srgbClr val="000000"/>
                </a:solidFill>
              </a:rPr>
              <a:t>definiciji</a:t>
            </a:r>
            <a:r>
              <a:rPr lang="en-US" dirty="0">
                <a:solidFill>
                  <a:srgbClr val="000000"/>
                </a:solidFill>
              </a:rPr>
              <a:t> </a:t>
            </a:r>
            <a:r>
              <a:rPr lang="en-US" dirty="0" err="1">
                <a:solidFill>
                  <a:srgbClr val="000000"/>
                </a:solidFill>
              </a:rPr>
              <a:t>malih</a:t>
            </a:r>
            <a:r>
              <a:rPr lang="en-US" dirty="0">
                <a:solidFill>
                  <a:srgbClr val="000000"/>
                </a:solidFill>
              </a:rPr>
              <a:t> i </a:t>
            </a:r>
            <a:r>
              <a:rPr lang="en-US" dirty="0" err="1">
                <a:solidFill>
                  <a:srgbClr val="000000"/>
                </a:solidFill>
              </a:rPr>
              <a:t>srednjih</a:t>
            </a:r>
            <a:r>
              <a:rPr lang="en-US" dirty="0">
                <a:solidFill>
                  <a:srgbClr val="000000"/>
                </a:solidFill>
              </a:rPr>
              <a:t> </a:t>
            </a:r>
            <a:r>
              <a:rPr lang="en-US" dirty="0" err="1">
                <a:solidFill>
                  <a:srgbClr val="000000"/>
                </a:solidFill>
              </a:rPr>
              <a:t>poduzeća</a:t>
            </a:r>
            <a:r>
              <a:rPr lang="en-US" dirty="0">
                <a:solidFill>
                  <a:srgbClr val="000000"/>
                </a:solidFill>
              </a:rPr>
              <a:t> </a:t>
            </a:r>
            <a:r>
              <a:rPr lang="en-US" dirty="0" err="1">
                <a:solidFill>
                  <a:srgbClr val="000000"/>
                </a:solidFill>
              </a:rPr>
              <a:t>na</a:t>
            </a:r>
            <a:r>
              <a:rPr lang="en-US" dirty="0">
                <a:solidFill>
                  <a:srgbClr val="000000"/>
                </a:solidFill>
              </a:rPr>
              <a:t> </a:t>
            </a:r>
            <a:r>
              <a:rPr lang="en-US" dirty="0" err="1">
                <a:solidFill>
                  <a:srgbClr val="000000"/>
                </a:solidFill>
              </a:rPr>
              <a:t>način</a:t>
            </a:r>
            <a:r>
              <a:rPr lang="en-US" dirty="0">
                <a:solidFill>
                  <a:srgbClr val="000000"/>
                </a:solidFill>
              </a:rPr>
              <a:t> </a:t>
            </a:r>
            <a:r>
              <a:rPr lang="en-US" dirty="0" err="1">
                <a:solidFill>
                  <a:srgbClr val="000000"/>
                </a:solidFill>
              </a:rPr>
              <a:t>utvrđen</a:t>
            </a:r>
            <a:r>
              <a:rPr lang="en-US" dirty="0">
                <a:solidFill>
                  <a:srgbClr val="000000"/>
                </a:solidFill>
              </a:rPr>
              <a:t> u </a:t>
            </a:r>
            <a:r>
              <a:rPr lang="en-US" dirty="0" err="1">
                <a:solidFill>
                  <a:srgbClr val="000000"/>
                </a:solidFill>
              </a:rPr>
              <a:t>Prilogu</a:t>
            </a:r>
            <a:r>
              <a:rPr lang="en-US" dirty="0">
                <a:solidFill>
                  <a:srgbClr val="000000"/>
                </a:solidFill>
              </a:rPr>
              <a:t> I. </a:t>
            </a:r>
            <a:r>
              <a:rPr lang="en-US" dirty="0" err="1">
                <a:solidFill>
                  <a:srgbClr val="000000"/>
                </a:solidFill>
              </a:rPr>
              <a:t>Definicija</a:t>
            </a:r>
            <a:r>
              <a:rPr lang="en-US" dirty="0">
                <a:solidFill>
                  <a:srgbClr val="000000"/>
                </a:solidFill>
              </a:rPr>
              <a:t> </a:t>
            </a:r>
            <a:r>
              <a:rPr lang="en-US" dirty="0" err="1">
                <a:solidFill>
                  <a:srgbClr val="000000"/>
                </a:solidFill>
              </a:rPr>
              <a:t>malih</a:t>
            </a:r>
            <a:r>
              <a:rPr lang="en-US" dirty="0">
                <a:solidFill>
                  <a:srgbClr val="000000"/>
                </a:solidFill>
              </a:rPr>
              <a:t> i </a:t>
            </a:r>
            <a:r>
              <a:rPr lang="en-US" dirty="0" err="1">
                <a:solidFill>
                  <a:srgbClr val="000000"/>
                </a:solidFill>
              </a:rPr>
              <a:t>srednjih</a:t>
            </a:r>
            <a:r>
              <a:rPr lang="en-US" dirty="0">
                <a:solidFill>
                  <a:srgbClr val="000000"/>
                </a:solidFill>
              </a:rPr>
              <a:t> </a:t>
            </a:r>
            <a:r>
              <a:rPr lang="en-US" dirty="0" err="1">
                <a:solidFill>
                  <a:srgbClr val="000000"/>
                </a:solidFill>
              </a:rPr>
              <a:t>poduzeća</a:t>
            </a:r>
            <a:r>
              <a:rPr lang="en-US" dirty="0">
                <a:solidFill>
                  <a:srgbClr val="000000"/>
                </a:solidFill>
              </a:rPr>
              <a:t> </a:t>
            </a:r>
            <a:r>
              <a:rPr lang="en-US" err="1">
                <a:solidFill>
                  <a:srgbClr val="000000"/>
                </a:solidFill>
              </a:rPr>
              <a:t>Uredbe</a:t>
            </a:r>
            <a:r>
              <a:rPr lang="en-US">
                <a:solidFill>
                  <a:srgbClr val="000000"/>
                </a:solidFill>
              </a:rPr>
              <a:t> GBER</a:t>
            </a:r>
          </a:p>
          <a:p>
            <a:pPr marL="342900" indent="-342900" algn="just">
              <a:buFont typeface="Arial" panose="020B0604020202020204" pitchFamily="34" charset="0"/>
              <a:buChar char="•"/>
            </a:pPr>
            <a:endParaRPr lang="en-US">
              <a:solidFill>
                <a:srgbClr val="000000"/>
              </a:solidFill>
            </a:endParaRPr>
          </a:p>
          <a:p>
            <a:pPr marL="342900" indent="-342900" algn="just">
              <a:buFont typeface="Arial" panose="020B0604020202020204" pitchFamily="34" charset="0"/>
              <a:buChar char="•"/>
            </a:pPr>
            <a:r>
              <a:rPr lang="en-US">
                <a:solidFill>
                  <a:srgbClr val="000000"/>
                </a:solidFill>
              </a:rPr>
              <a:t>prijavitelj mora biti </a:t>
            </a:r>
            <a:r>
              <a:rPr lang="en-US" b="1">
                <a:solidFill>
                  <a:srgbClr val="000000"/>
                </a:solidFill>
              </a:rPr>
              <a:t>novoosnovani </a:t>
            </a:r>
            <a:r>
              <a:rPr lang="en-US">
                <a:solidFill>
                  <a:srgbClr val="000000"/>
                </a:solidFill>
              </a:rPr>
              <a:t>MSP - </a:t>
            </a:r>
            <a:r>
              <a:rPr lang="en-US" b="1">
                <a:solidFill>
                  <a:srgbClr val="000000"/>
                </a:solidFill>
              </a:rPr>
              <a:t>najviše 5 godina </a:t>
            </a:r>
            <a:r>
              <a:rPr lang="en-US">
                <a:solidFill>
                  <a:srgbClr val="000000"/>
                </a:solidFill>
              </a:rPr>
              <a:t>i </a:t>
            </a:r>
            <a:r>
              <a:rPr lang="en-US" b="1">
                <a:solidFill>
                  <a:srgbClr val="000000"/>
                </a:solidFill>
              </a:rPr>
              <a:t>najmanje 30 dana prije dana predaje projektnog prijedloga</a:t>
            </a:r>
          </a:p>
          <a:p>
            <a:pPr marL="342900" indent="-342900" algn="just">
              <a:buFont typeface="Arial" panose="020B0604020202020204" pitchFamily="34" charset="0"/>
              <a:buChar char="•"/>
            </a:pPr>
            <a:endParaRPr lang="en-US" b="1">
              <a:solidFill>
                <a:srgbClr val="000000"/>
              </a:solidFill>
              <a:latin typeface="+mj-lt"/>
            </a:endParaRPr>
          </a:p>
          <a:p>
            <a:pPr marL="342900" indent="-342900" algn="just">
              <a:buFont typeface="Arial" panose="020B0604020202020204" pitchFamily="34" charset="0"/>
              <a:buChar char="•"/>
            </a:pPr>
            <a:r>
              <a:rPr lang="en-US" b="1">
                <a:solidFill>
                  <a:srgbClr val="000000"/>
                </a:solidFill>
                <a:latin typeface="+mj-lt"/>
              </a:rPr>
              <a:t>MSP-ovi s inovacijskim </a:t>
            </a:r>
            <a:r>
              <a:rPr lang="en-US" b="1" err="1">
                <a:solidFill>
                  <a:srgbClr val="000000"/>
                </a:solidFill>
                <a:latin typeface="+mj-lt"/>
              </a:rPr>
              <a:t>projektima</a:t>
            </a:r>
            <a:r>
              <a:rPr lang="en-US" b="1">
                <a:solidFill>
                  <a:srgbClr val="000000"/>
                </a:solidFill>
                <a:latin typeface="+mj-lt"/>
              </a:rPr>
              <a:t> </a:t>
            </a:r>
            <a:r>
              <a:rPr lang="en-US">
                <a:solidFill>
                  <a:srgbClr val="000000"/>
                </a:solidFill>
              </a:rPr>
              <a:t>projekte čija je zrelost izvan faze dokazivanja koncepta, ali koja još nisu spremna za tržište, tj. </a:t>
            </a:r>
            <a:r>
              <a:rPr lang="en-US" b="1">
                <a:solidFill>
                  <a:srgbClr val="000000"/>
                </a:solidFill>
              </a:rPr>
              <a:t>TRL 5 - TRL 8</a:t>
            </a:r>
          </a:p>
          <a:p>
            <a:pPr marL="342900" indent="-342900" algn="just">
              <a:buFont typeface="Arial" panose="020B0604020202020204" pitchFamily="34" charset="0"/>
              <a:buChar char="•"/>
            </a:pPr>
            <a:endParaRPr lang="en-US" b="1" dirty="0">
              <a:solidFill>
                <a:srgbClr val="000000"/>
              </a:solidFill>
            </a:endParaRPr>
          </a:p>
          <a:p>
            <a:pPr marL="342900" indent="-342900" algn="just">
              <a:buFont typeface="Arial" panose="020B0604020202020204" pitchFamily="34" charset="0"/>
              <a:buChar char="•"/>
            </a:pPr>
            <a:r>
              <a:rPr lang="en-US" dirty="0" err="1">
                <a:solidFill>
                  <a:srgbClr val="000000"/>
                </a:solidFill>
              </a:rPr>
              <a:t>p</a:t>
            </a:r>
            <a:r>
              <a:rPr lang="en-US">
                <a:solidFill>
                  <a:srgbClr val="000000"/>
                </a:solidFill>
                <a:latin typeface="+mj-lt"/>
              </a:rPr>
              <a:t>rijavitelj </a:t>
            </a:r>
            <a:r>
              <a:rPr lang="en-US" b="1">
                <a:solidFill>
                  <a:srgbClr val="000000"/>
                </a:solidFill>
              </a:rPr>
              <a:t>mora zaposliti </a:t>
            </a:r>
            <a:r>
              <a:rPr lang="en-US" b="1">
                <a:solidFill>
                  <a:srgbClr val="000000"/>
                </a:solidFill>
                <a:latin typeface="+mj-lt"/>
              </a:rPr>
              <a:t>najmanje </a:t>
            </a:r>
            <a:r>
              <a:rPr lang="en-US" b="1" err="1">
                <a:solidFill>
                  <a:srgbClr val="000000"/>
                </a:solidFill>
                <a:latin typeface="+mj-lt"/>
              </a:rPr>
              <a:t>jednog</a:t>
            </a:r>
            <a:r>
              <a:rPr lang="en-US" b="1">
                <a:solidFill>
                  <a:srgbClr val="000000"/>
                </a:solidFill>
                <a:latin typeface="+mj-lt"/>
              </a:rPr>
              <a:t> djelatnika </a:t>
            </a:r>
            <a:r>
              <a:rPr lang="en-US">
                <a:solidFill>
                  <a:srgbClr val="000000"/>
                </a:solidFill>
                <a:latin typeface="+mj-lt"/>
              </a:rPr>
              <a:t>na </a:t>
            </a:r>
            <a:r>
              <a:rPr lang="en-US" dirty="0" err="1">
                <a:solidFill>
                  <a:srgbClr val="000000"/>
                </a:solidFill>
                <a:latin typeface="+mj-lt"/>
              </a:rPr>
              <a:t>puno</a:t>
            </a:r>
            <a:r>
              <a:rPr lang="en-US" dirty="0">
                <a:solidFill>
                  <a:srgbClr val="000000"/>
                </a:solidFill>
                <a:latin typeface="+mj-lt"/>
              </a:rPr>
              <a:t> </a:t>
            </a:r>
            <a:r>
              <a:rPr lang="en-US" dirty="0" err="1">
                <a:solidFill>
                  <a:srgbClr val="000000"/>
                </a:solidFill>
                <a:latin typeface="+mj-lt"/>
              </a:rPr>
              <a:t>radno</a:t>
            </a:r>
            <a:r>
              <a:rPr lang="en-US" dirty="0">
                <a:solidFill>
                  <a:srgbClr val="000000"/>
                </a:solidFill>
                <a:latin typeface="+mj-lt"/>
              </a:rPr>
              <a:t> </a:t>
            </a:r>
            <a:r>
              <a:rPr lang="en-US" err="1">
                <a:solidFill>
                  <a:srgbClr val="000000"/>
                </a:solidFill>
                <a:latin typeface="+mj-lt"/>
              </a:rPr>
              <a:t>vrijeme</a:t>
            </a:r>
            <a:r>
              <a:rPr lang="en-US">
                <a:solidFill>
                  <a:srgbClr val="000000"/>
                </a:solidFill>
                <a:latin typeface="+mj-lt"/>
              </a:rPr>
              <a:t> 1 godinu nakon završetka projekta</a:t>
            </a:r>
            <a:endParaRPr lang="en-US" dirty="0">
              <a:solidFill>
                <a:srgbClr val="000000"/>
              </a:solidFill>
              <a:latin typeface="+mj-lt"/>
            </a:endParaRPr>
          </a:p>
          <a:p>
            <a:pPr algn="just"/>
            <a:endParaRPr lang="en-US" dirty="0">
              <a:solidFill>
                <a:srgbClr val="000000"/>
              </a:solidFill>
              <a:latin typeface="+mj-lt"/>
            </a:endParaRPr>
          </a:p>
          <a:p>
            <a:pPr marL="342900" indent="-342900" algn="just">
              <a:buFont typeface="Arial" panose="020B0604020202020204" pitchFamily="34" charset="0"/>
              <a:buChar char="•"/>
            </a:pPr>
            <a:r>
              <a:rPr lang="en-US" dirty="0" err="1">
                <a:solidFill>
                  <a:srgbClr val="000000"/>
                </a:solidFill>
              </a:rPr>
              <a:t>p</a:t>
            </a:r>
            <a:r>
              <a:rPr lang="en-US">
                <a:solidFill>
                  <a:srgbClr val="000000"/>
                </a:solidFill>
                <a:latin typeface="+mj-lt"/>
              </a:rPr>
              <a:t>rijavitelj </a:t>
            </a:r>
            <a:r>
              <a:rPr lang="en-US" dirty="0">
                <a:solidFill>
                  <a:srgbClr val="000000"/>
                </a:solidFill>
                <a:latin typeface="+mj-lt"/>
              </a:rPr>
              <a:t>u </a:t>
            </a:r>
            <a:r>
              <a:rPr lang="en-US" dirty="0" err="1">
                <a:solidFill>
                  <a:srgbClr val="000000"/>
                </a:solidFill>
                <a:latin typeface="+mj-lt"/>
              </a:rPr>
              <a:t>projektnom</a:t>
            </a:r>
            <a:r>
              <a:rPr lang="en-US" dirty="0">
                <a:solidFill>
                  <a:srgbClr val="000000"/>
                </a:solidFill>
                <a:latin typeface="+mj-lt"/>
              </a:rPr>
              <a:t> </a:t>
            </a:r>
            <a:r>
              <a:rPr lang="en-US" dirty="0" err="1">
                <a:solidFill>
                  <a:srgbClr val="000000"/>
                </a:solidFill>
                <a:latin typeface="+mj-lt"/>
              </a:rPr>
              <a:t>prijedlogu</a:t>
            </a:r>
            <a:r>
              <a:rPr lang="en-US" dirty="0">
                <a:solidFill>
                  <a:srgbClr val="000000"/>
                </a:solidFill>
                <a:latin typeface="+mj-lt"/>
              </a:rPr>
              <a:t> mora </a:t>
            </a:r>
            <a:r>
              <a:rPr lang="en-US" dirty="0" err="1">
                <a:solidFill>
                  <a:srgbClr val="000000"/>
                </a:solidFill>
                <a:latin typeface="+mj-lt"/>
              </a:rPr>
              <a:t>navesti</a:t>
            </a:r>
            <a:r>
              <a:rPr lang="en-US" dirty="0">
                <a:solidFill>
                  <a:srgbClr val="000000"/>
                </a:solidFill>
                <a:latin typeface="+mj-lt"/>
              </a:rPr>
              <a:t> </a:t>
            </a:r>
            <a:r>
              <a:rPr lang="en-US" b="1" dirty="0" err="1">
                <a:solidFill>
                  <a:srgbClr val="000000"/>
                </a:solidFill>
                <a:latin typeface="+mj-lt"/>
              </a:rPr>
              <a:t>vlastite</a:t>
            </a:r>
            <a:r>
              <a:rPr lang="en-US" b="1" dirty="0">
                <a:solidFill>
                  <a:srgbClr val="000000"/>
                </a:solidFill>
                <a:latin typeface="+mj-lt"/>
              </a:rPr>
              <a:t> </a:t>
            </a:r>
            <a:r>
              <a:rPr lang="en-US" b="1" dirty="0" err="1">
                <a:solidFill>
                  <a:srgbClr val="000000"/>
                </a:solidFill>
                <a:latin typeface="+mj-lt"/>
              </a:rPr>
              <a:t>kapacitete</a:t>
            </a:r>
            <a:r>
              <a:rPr lang="en-US" b="1" dirty="0">
                <a:solidFill>
                  <a:srgbClr val="000000"/>
                </a:solidFill>
                <a:latin typeface="+mj-lt"/>
              </a:rPr>
              <a:t> za </a:t>
            </a:r>
            <a:r>
              <a:rPr lang="en-US" b="1" dirty="0" err="1">
                <a:solidFill>
                  <a:srgbClr val="000000"/>
                </a:solidFill>
                <a:latin typeface="+mj-lt"/>
              </a:rPr>
              <a:t>provedbu</a:t>
            </a:r>
            <a:r>
              <a:rPr lang="en-US" b="1" dirty="0">
                <a:solidFill>
                  <a:srgbClr val="000000"/>
                </a:solidFill>
                <a:latin typeface="+mj-lt"/>
              </a:rPr>
              <a:t> </a:t>
            </a:r>
            <a:r>
              <a:rPr lang="en-US" dirty="0" err="1">
                <a:solidFill>
                  <a:srgbClr val="000000"/>
                </a:solidFill>
                <a:latin typeface="+mj-lt"/>
              </a:rPr>
              <a:t>projekta</a:t>
            </a:r>
            <a:r>
              <a:rPr lang="en-US" dirty="0">
                <a:solidFill>
                  <a:srgbClr val="000000"/>
                </a:solidFill>
                <a:latin typeface="+mj-lt"/>
              </a:rPr>
              <a:t> (</a:t>
            </a:r>
            <a:r>
              <a:rPr lang="en-US" dirty="0" err="1">
                <a:solidFill>
                  <a:srgbClr val="000000"/>
                </a:solidFill>
                <a:latin typeface="+mj-lt"/>
              </a:rPr>
              <a:t>obrazložiti</a:t>
            </a:r>
            <a:r>
              <a:rPr lang="en-US" dirty="0">
                <a:solidFill>
                  <a:srgbClr val="000000"/>
                </a:solidFill>
                <a:latin typeface="+mj-lt"/>
              </a:rPr>
              <a:t> </a:t>
            </a:r>
            <a:r>
              <a:rPr lang="en-US" dirty="0" err="1">
                <a:solidFill>
                  <a:srgbClr val="000000"/>
                </a:solidFill>
                <a:latin typeface="+mj-lt"/>
              </a:rPr>
              <a:t>financijske</a:t>
            </a:r>
            <a:r>
              <a:rPr lang="en-US" dirty="0">
                <a:solidFill>
                  <a:srgbClr val="000000"/>
                </a:solidFill>
                <a:latin typeface="+mj-lt"/>
              </a:rPr>
              <a:t>, </a:t>
            </a:r>
            <a:r>
              <a:rPr lang="en-US" dirty="0" err="1">
                <a:solidFill>
                  <a:srgbClr val="000000"/>
                </a:solidFill>
                <a:latin typeface="+mj-lt"/>
              </a:rPr>
              <a:t>ljudske</a:t>
            </a:r>
            <a:r>
              <a:rPr lang="en-US" dirty="0">
                <a:solidFill>
                  <a:srgbClr val="000000"/>
                </a:solidFill>
                <a:latin typeface="+mj-lt"/>
              </a:rPr>
              <a:t>, </a:t>
            </a:r>
            <a:r>
              <a:rPr lang="en-US" dirty="0" err="1">
                <a:solidFill>
                  <a:srgbClr val="000000"/>
                </a:solidFill>
                <a:latin typeface="+mj-lt"/>
              </a:rPr>
              <a:t>tehničke</a:t>
            </a:r>
            <a:r>
              <a:rPr lang="en-US" dirty="0">
                <a:solidFill>
                  <a:srgbClr val="000000"/>
                </a:solidFill>
                <a:latin typeface="+mj-lt"/>
              </a:rPr>
              <a:t> </a:t>
            </a:r>
            <a:r>
              <a:rPr lang="en-US" dirty="0" err="1">
                <a:solidFill>
                  <a:srgbClr val="000000"/>
                </a:solidFill>
                <a:latin typeface="+mj-lt"/>
              </a:rPr>
              <a:t>i</a:t>
            </a:r>
            <a:r>
              <a:rPr lang="en-US" dirty="0">
                <a:solidFill>
                  <a:srgbClr val="000000"/>
                </a:solidFill>
                <a:latin typeface="+mj-lt"/>
              </a:rPr>
              <a:t>/</a:t>
            </a:r>
            <a:r>
              <a:rPr lang="en-US" dirty="0" err="1">
                <a:solidFill>
                  <a:srgbClr val="000000"/>
                </a:solidFill>
                <a:latin typeface="+mj-lt"/>
              </a:rPr>
              <a:t>ili</a:t>
            </a:r>
            <a:r>
              <a:rPr lang="en-US" dirty="0">
                <a:solidFill>
                  <a:srgbClr val="000000"/>
                </a:solidFill>
                <a:latin typeface="+mj-lt"/>
              </a:rPr>
              <a:t> </a:t>
            </a:r>
            <a:r>
              <a:rPr lang="en-US" dirty="0" err="1">
                <a:solidFill>
                  <a:srgbClr val="000000"/>
                </a:solidFill>
                <a:latin typeface="+mj-lt"/>
              </a:rPr>
              <a:t>tehnološke</a:t>
            </a:r>
            <a:r>
              <a:rPr lang="en-US" dirty="0">
                <a:solidFill>
                  <a:srgbClr val="000000"/>
                </a:solidFill>
                <a:latin typeface="+mj-lt"/>
              </a:rPr>
              <a:t> </a:t>
            </a:r>
            <a:r>
              <a:rPr lang="en-US" dirty="0" err="1">
                <a:solidFill>
                  <a:srgbClr val="000000"/>
                </a:solidFill>
                <a:latin typeface="+mj-lt"/>
              </a:rPr>
              <a:t>resurse</a:t>
            </a:r>
            <a:r>
              <a:rPr lang="en-US" dirty="0">
                <a:solidFill>
                  <a:srgbClr val="000000"/>
                </a:solidFill>
                <a:latin typeface="+mj-lt"/>
              </a:rPr>
              <a:t>) </a:t>
            </a:r>
            <a:r>
              <a:rPr lang="en-US" dirty="0" err="1">
                <a:solidFill>
                  <a:srgbClr val="000000"/>
                </a:solidFill>
                <a:latin typeface="+mj-lt"/>
              </a:rPr>
              <a:t>potrebne</a:t>
            </a:r>
            <a:r>
              <a:rPr lang="en-US" dirty="0">
                <a:solidFill>
                  <a:srgbClr val="000000"/>
                </a:solidFill>
                <a:latin typeface="+mj-lt"/>
              </a:rPr>
              <a:t> za </a:t>
            </a:r>
            <a:r>
              <a:rPr lang="en-US" dirty="0" err="1">
                <a:solidFill>
                  <a:srgbClr val="000000"/>
                </a:solidFill>
                <a:latin typeface="+mj-lt"/>
              </a:rPr>
              <a:t>organizaciju</a:t>
            </a:r>
            <a:r>
              <a:rPr lang="en-US" dirty="0">
                <a:solidFill>
                  <a:srgbClr val="000000"/>
                </a:solidFill>
                <a:latin typeface="+mj-lt"/>
              </a:rPr>
              <a:t> </a:t>
            </a:r>
            <a:r>
              <a:rPr lang="en-US" dirty="0" err="1">
                <a:solidFill>
                  <a:srgbClr val="000000"/>
                </a:solidFill>
                <a:latin typeface="+mj-lt"/>
              </a:rPr>
              <a:t>predmetne</a:t>
            </a:r>
            <a:r>
              <a:rPr lang="en-US" dirty="0">
                <a:solidFill>
                  <a:srgbClr val="000000"/>
                </a:solidFill>
                <a:latin typeface="+mj-lt"/>
              </a:rPr>
              <a:t> </a:t>
            </a:r>
            <a:r>
              <a:rPr lang="en-US" dirty="0" err="1">
                <a:solidFill>
                  <a:srgbClr val="000000"/>
                </a:solidFill>
                <a:latin typeface="+mj-lt"/>
              </a:rPr>
              <a:t>aktivnosti</a:t>
            </a:r>
            <a:r>
              <a:rPr lang="en-US" dirty="0">
                <a:solidFill>
                  <a:srgbClr val="000000"/>
                </a:solidFill>
                <a:latin typeface="+mj-lt"/>
              </a:rPr>
              <a:t>, </a:t>
            </a:r>
            <a:r>
              <a:rPr lang="en-US" dirty="0" err="1">
                <a:solidFill>
                  <a:srgbClr val="000000"/>
                </a:solidFill>
                <a:latin typeface="+mj-lt"/>
              </a:rPr>
              <a:t>kao</a:t>
            </a:r>
            <a:r>
              <a:rPr lang="en-US" dirty="0">
                <a:solidFill>
                  <a:srgbClr val="000000"/>
                </a:solidFill>
                <a:latin typeface="+mj-lt"/>
              </a:rPr>
              <a:t> </a:t>
            </a:r>
            <a:r>
              <a:rPr lang="en-US" dirty="0" err="1">
                <a:solidFill>
                  <a:srgbClr val="000000"/>
                </a:solidFill>
                <a:latin typeface="+mj-lt"/>
              </a:rPr>
              <a:t>i</a:t>
            </a:r>
            <a:r>
              <a:rPr lang="en-US" dirty="0">
                <a:solidFill>
                  <a:srgbClr val="000000"/>
                </a:solidFill>
                <a:latin typeface="+mj-lt"/>
              </a:rPr>
              <a:t> za </a:t>
            </a:r>
            <a:r>
              <a:rPr lang="en-US" dirty="0" err="1">
                <a:solidFill>
                  <a:srgbClr val="000000"/>
                </a:solidFill>
                <a:latin typeface="+mj-lt"/>
              </a:rPr>
              <a:t>provedbu</a:t>
            </a:r>
            <a:r>
              <a:rPr lang="en-US" dirty="0">
                <a:solidFill>
                  <a:srgbClr val="000000"/>
                </a:solidFill>
                <a:latin typeface="+mj-lt"/>
              </a:rPr>
              <a:t> </a:t>
            </a:r>
            <a:r>
              <a:rPr lang="en-US">
                <a:solidFill>
                  <a:srgbClr val="000000"/>
                </a:solidFill>
                <a:latin typeface="+mj-lt"/>
              </a:rPr>
              <a:t>post-</a:t>
            </a:r>
            <a:r>
              <a:rPr lang="en-US" err="1">
                <a:solidFill>
                  <a:srgbClr val="000000"/>
                </a:solidFill>
                <a:latin typeface="+mj-lt"/>
              </a:rPr>
              <a:t>projektnih</a:t>
            </a:r>
            <a:r>
              <a:rPr lang="en-US">
                <a:solidFill>
                  <a:srgbClr val="000000"/>
                </a:solidFill>
                <a:latin typeface="+mj-lt"/>
              </a:rPr>
              <a:t> aktivnosti</a:t>
            </a:r>
            <a:endParaRPr lang="en-US" dirty="0">
              <a:solidFill>
                <a:srgbClr val="000000"/>
              </a:solidFill>
              <a:latin typeface="+mj-lt"/>
            </a:endParaRPr>
          </a:p>
          <a:p>
            <a:pPr marL="342900" indent="-342900" algn="just">
              <a:buFont typeface="Arial" panose="020B0604020202020204" pitchFamily="34" charset="0"/>
              <a:buChar char="•"/>
            </a:pPr>
            <a:endParaRPr lang="en-US" dirty="0">
              <a:solidFill>
                <a:srgbClr val="000000"/>
              </a:solidFill>
              <a:latin typeface="+mj-lt"/>
            </a:endParaRPr>
          </a:p>
          <a:p>
            <a:pPr marL="342900" indent="-342900" algn="just">
              <a:buFont typeface="Arial" panose="020B0604020202020204" pitchFamily="34" charset="0"/>
              <a:buChar char="•"/>
            </a:pPr>
            <a:r>
              <a:rPr lang="en-US" dirty="0" err="1"/>
              <a:t>p</a:t>
            </a:r>
            <a:r>
              <a:rPr lang="en-US">
                <a:latin typeface="+mj-lt"/>
              </a:rPr>
              <a:t>rijavitelji </a:t>
            </a:r>
            <a:r>
              <a:rPr lang="en-US" dirty="0" err="1">
                <a:latin typeface="+mj-lt"/>
              </a:rPr>
              <a:t>moraju</a:t>
            </a:r>
            <a:r>
              <a:rPr lang="en-US" dirty="0">
                <a:latin typeface="+mj-lt"/>
              </a:rPr>
              <a:t> </a:t>
            </a:r>
            <a:r>
              <a:rPr lang="en-US" err="1">
                <a:latin typeface="+mj-lt"/>
              </a:rPr>
              <a:t>djelovati</a:t>
            </a:r>
            <a:r>
              <a:rPr lang="en-US">
                <a:latin typeface="+mj-lt"/>
              </a:rPr>
              <a:t> pojedinačno - partnerske </a:t>
            </a:r>
            <a:r>
              <a:rPr lang="en-US" dirty="0" err="1">
                <a:latin typeface="+mj-lt"/>
              </a:rPr>
              <a:t>organizacije</a:t>
            </a:r>
            <a:r>
              <a:rPr lang="en-US" dirty="0">
                <a:latin typeface="+mj-lt"/>
              </a:rPr>
              <a:t> </a:t>
            </a:r>
            <a:r>
              <a:rPr lang="en-US" dirty="0" err="1">
                <a:latin typeface="+mj-lt"/>
              </a:rPr>
              <a:t>i</a:t>
            </a:r>
            <a:r>
              <a:rPr lang="en-US" dirty="0">
                <a:latin typeface="+mj-lt"/>
              </a:rPr>
              <a:t> </a:t>
            </a:r>
            <a:r>
              <a:rPr lang="en-US" dirty="0" err="1">
                <a:latin typeface="+mj-lt"/>
              </a:rPr>
              <a:t>partnerstvo</a:t>
            </a:r>
            <a:r>
              <a:rPr lang="en-US" dirty="0">
                <a:latin typeface="+mj-lt"/>
              </a:rPr>
              <a:t> </a:t>
            </a:r>
            <a:r>
              <a:rPr lang="en-US" dirty="0" err="1">
                <a:latin typeface="+mj-lt"/>
              </a:rPr>
              <a:t>bilo</a:t>
            </a:r>
            <a:r>
              <a:rPr lang="en-US" dirty="0">
                <a:latin typeface="+mj-lt"/>
              </a:rPr>
              <a:t> </a:t>
            </a:r>
            <a:r>
              <a:rPr lang="en-US" dirty="0" err="1">
                <a:latin typeface="+mj-lt"/>
              </a:rPr>
              <a:t>koje</a:t>
            </a:r>
            <a:r>
              <a:rPr lang="en-US" dirty="0">
                <a:latin typeface="+mj-lt"/>
              </a:rPr>
              <a:t> </a:t>
            </a:r>
            <a:r>
              <a:rPr lang="en-US" dirty="0" err="1">
                <a:latin typeface="+mj-lt"/>
              </a:rPr>
              <a:t>vrste</a:t>
            </a:r>
            <a:r>
              <a:rPr lang="en-US" dirty="0">
                <a:latin typeface="+mj-lt"/>
              </a:rPr>
              <a:t> </a:t>
            </a:r>
            <a:r>
              <a:rPr lang="en-US" b="1" err="1">
                <a:latin typeface="+mj-lt"/>
              </a:rPr>
              <a:t>nisu</a:t>
            </a:r>
            <a:r>
              <a:rPr lang="en-US" b="1">
                <a:latin typeface="+mj-lt"/>
              </a:rPr>
              <a:t> prihvatljivi </a:t>
            </a:r>
            <a:endParaRPr lang="en-US" b="1" dirty="0">
              <a:latin typeface="+mj-lt"/>
            </a:endParaRPr>
          </a:p>
        </p:txBody>
      </p:sp>
      <p:sp>
        <p:nvSpPr>
          <p:cNvPr id="4" name="TextBox 3"/>
          <p:cNvSpPr txBox="1"/>
          <p:nvPr/>
        </p:nvSpPr>
        <p:spPr>
          <a:xfrm>
            <a:off x="691572" y="640081"/>
            <a:ext cx="11182564"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PRIHVATLJIVI PRIJAVITELJI</a:t>
            </a:r>
          </a:p>
        </p:txBody>
      </p:sp>
      <p:pic>
        <p:nvPicPr>
          <p:cNvPr id="7" name="Slika 6">
            <a:extLst>
              <a:ext uri="{FF2B5EF4-FFF2-40B4-BE49-F238E27FC236}">
                <a16:creationId xmlns:a16="http://schemas.microsoft.com/office/drawing/2014/main" id="{DF8EE1FF-3706-4C9C-BADA-07C29E2E3E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00405" y="6217919"/>
            <a:ext cx="2136479" cy="474773"/>
          </a:xfrm>
          <a:prstGeom prst="rect">
            <a:avLst/>
          </a:prstGeom>
        </p:spPr>
      </p:pic>
    </p:spTree>
    <p:extLst>
      <p:ext uri="{BB962C8B-B14F-4D97-AF65-F5344CB8AC3E}">
        <p14:creationId xmlns:p14="http://schemas.microsoft.com/office/powerpoint/2010/main" val="3829396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4663" y="18810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3" name="Rectangle 2"/>
          <p:cNvSpPr/>
          <p:nvPr/>
        </p:nvSpPr>
        <p:spPr>
          <a:xfrm>
            <a:off x="313508" y="1206713"/>
            <a:ext cx="11260182" cy="4308872"/>
          </a:xfrm>
          <a:prstGeom prst="rect">
            <a:avLst/>
          </a:prstGeom>
        </p:spPr>
        <p:style>
          <a:lnRef idx="0">
            <a:scrgbClr r="0" g="0" b="0"/>
          </a:lnRef>
          <a:fillRef idx="1003">
            <a:schemeClr val="lt1"/>
          </a:fillRef>
          <a:effectRef idx="0">
            <a:scrgbClr r="0" g="0" b="0"/>
          </a:effectRef>
          <a:fontRef idx="major"/>
        </p:style>
        <p:txBody>
          <a:bodyPr wrap="square">
            <a:spAutoFit/>
          </a:bodyPr>
          <a:lstStyle/>
          <a:p>
            <a:r>
              <a:rPr lang="en-US" dirty="0" err="1"/>
              <a:t>Sukladno</a:t>
            </a:r>
            <a:r>
              <a:rPr lang="en-US" dirty="0"/>
              <a:t> </a:t>
            </a:r>
            <a:r>
              <a:rPr lang="en-US" dirty="0" err="1"/>
              <a:t>Komunikaciji</a:t>
            </a:r>
            <a:r>
              <a:rPr lang="en-US" dirty="0"/>
              <a:t> </a:t>
            </a:r>
            <a:r>
              <a:rPr lang="en-US" dirty="0" err="1"/>
              <a:t>Komisije</a:t>
            </a:r>
            <a:r>
              <a:rPr lang="en-US" dirty="0"/>
              <a:t> </a:t>
            </a:r>
            <a:r>
              <a:rPr lang="en-US" dirty="0" err="1"/>
              <a:t>Europskom</a:t>
            </a:r>
            <a:r>
              <a:rPr lang="en-US" dirty="0"/>
              <a:t> </a:t>
            </a:r>
            <a:r>
              <a:rPr lang="en-US" dirty="0" err="1"/>
              <a:t>parlamentu</a:t>
            </a:r>
            <a:r>
              <a:rPr lang="en-US" dirty="0"/>
              <a:t>, </a:t>
            </a:r>
            <a:r>
              <a:rPr lang="en-US" dirty="0" err="1"/>
              <a:t>Vijeću</a:t>
            </a:r>
            <a:r>
              <a:rPr lang="en-US" dirty="0"/>
              <a:t>, </a:t>
            </a:r>
            <a:r>
              <a:rPr lang="en-US" dirty="0" err="1"/>
              <a:t>Europskom</a:t>
            </a:r>
            <a:r>
              <a:rPr lang="en-US" dirty="0"/>
              <a:t> </a:t>
            </a:r>
            <a:r>
              <a:rPr lang="en-US" dirty="0" err="1"/>
              <a:t>gospodarskom</a:t>
            </a:r>
            <a:r>
              <a:rPr lang="en-US" dirty="0"/>
              <a:t> </a:t>
            </a:r>
            <a:r>
              <a:rPr lang="en-US" dirty="0" err="1"/>
              <a:t>i</a:t>
            </a:r>
            <a:r>
              <a:rPr lang="en-US" dirty="0"/>
              <a:t> </a:t>
            </a:r>
            <a:r>
              <a:rPr lang="en-US" dirty="0" err="1"/>
              <a:t>socijalnom</a:t>
            </a:r>
            <a:r>
              <a:rPr lang="en-US" dirty="0"/>
              <a:t> </a:t>
            </a:r>
            <a:r>
              <a:rPr lang="en-US" dirty="0" err="1"/>
              <a:t>odboru</a:t>
            </a:r>
            <a:r>
              <a:rPr lang="en-US" dirty="0"/>
              <a:t> </a:t>
            </a:r>
            <a:r>
              <a:rPr lang="en-US" dirty="0" err="1"/>
              <a:t>i</a:t>
            </a:r>
            <a:r>
              <a:rPr lang="en-US" dirty="0"/>
              <a:t> </a:t>
            </a:r>
            <a:r>
              <a:rPr lang="en-US" dirty="0" err="1"/>
              <a:t>Odboru</a:t>
            </a:r>
            <a:r>
              <a:rPr lang="en-US" dirty="0"/>
              <a:t> </a:t>
            </a:r>
            <a:r>
              <a:rPr lang="en-US" dirty="0" err="1"/>
              <a:t>regija</a:t>
            </a:r>
            <a:r>
              <a:rPr lang="en-US" dirty="0"/>
              <a:t>: „</a:t>
            </a:r>
            <a:r>
              <a:rPr lang="en-US" dirty="0" err="1"/>
              <a:t>Europska</a:t>
            </a:r>
            <a:r>
              <a:rPr lang="en-US" dirty="0"/>
              <a:t> </a:t>
            </a:r>
            <a:r>
              <a:rPr lang="en-US" dirty="0" err="1"/>
              <a:t>strategija</a:t>
            </a:r>
            <a:r>
              <a:rPr lang="en-US" dirty="0"/>
              <a:t> za </a:t>
            </a:r>
            <a:r>
              <a:rPr lang="en-US" dirty="0" err="1"/>
              <a:t>ključne</a:t>
            </a:r>
            <a:r>
              <a:rPr lang="en-US" dirty="0"/>
              <a:t> </a:t>
            </a:r>
            <a:r>
              <a:rPr lang="en-US" dirty="0" err="1"/>
              <a:t>pomoćne</a:t>
            </a:r>
            <a:r>
              <a:rPr lang="en-US" dirty="0"/>
              <a:t> </a:t>
            </a:r>
            <a:r>
              <a:rPr lang="en-US" dirty="0" err="1"/>
              <a:t>tehnologije</a:t>
            </a:r>
            <a:r>
              <a:rPr lang="en-US" dirty="0"/>
              <a:t> – most </a:t>
            </a:r>
            <a:r>
              <a:rPr lang="en-US" dirty="0" err="1"/>
              <a:t>prema</a:t>
            </a:r>
            <a:r>
              <a:rPr lang="en-US" dirty="0"/>
              <a:t> </a:t>
            </a:r>
            <a:r>
              <a:rPr lang="en-US" dirty="0" err="1"/>
              <a:t>rastu</a:t>
            </a:r>
            <a:r>
              <a:rPr lang="en-US" dirty="0"/>
              <a:t> </a:t>
            </a:r>
            <a:r>
              <a:rPr lang="en-US" dirty="0" err="1"/>
              <a:t>i</a:t>
            </a:r>
            <a:r>
              <a:rPr lang="en-US" dirty="0"/>
              <a:t> </a:t>
            </a:r>
            <a:r>
              <a:rPr lang="en-US" dirty="0" err="1"/>
              <a:t>novim</a:t>
            </a:r>
            <a:r>
              <a:rPr lang="en-US" dirty="0"/>
              <a:t> </a:t>
            </a:r>
            <a:r>
              <a:rPr lang="en-US" dirty="0" err="1"/>
              <a:t>radnim</a:t>
            </a:r>
            <a:r>
              <a:rPr lang="en-US" dirty="0"/>
              <a:t> </a:t>
            </a:r>
            <a:r>
              <a:rPr lang="en-US" dirty="0" err="1"/>
              <a:t>mjestima</a:t>
            </a:r>
            <a:r>
              <a:rPr lang="en-US" dirty="0"/>
              <a:t>”, COM(2012) 341 , TRL-</a:t>
            </a:r>
            <a:r>
              <a:rPr lang="en-US" dirty="0" err="1"/>
              <a:t>ovi</a:t>
            </a:r>
            <a:r>
              <a:rPr lang="en-US" dirty="0"/>
              <a:t> </a:t>
            </a:r>
            <a:r>
              <a:rPr lang="en-US" dirty="0" err="1"/>
              <a:t>su</a:t>
            </a:r>
            <a:r>
              <a:rPr lang="en-US" dirty="0"/>
              <a:t>: 	</a:t>
            </a:r>
          </a:p>
          <a:p>
            <a:endParaRPr lang="en-US" dirty="0"/>
          </a:p>
          <a:p>
            <a:pPr>
              <a:spcAft>
                <a:spcPts val="600"/>
              </a:spcAft>
            </a:pPr>
            <a:r>
              <a:rPr lang="en-US" dirty="0"/>
              <a:t>TRL 1: </a:t>
            </a:r>
            <a:r>
              <a:rPr lang="en-US" dirty="0" err="1"/>
              <a:t>Temeljna</a:t>
            </a:r>
            <a:r>
              <a:rPr lang="en-US" dirty="0"/>
              <a:t> (</a:t>
            </a:r>
            <a:r>
              <a:rPr lang="en-US" dirty="0" err="1"/>
              <a:t>bazična</a:t>
            </a:r>
            <a:r>
              <a:rPr lang="en-US" dirty="0"/>
              <a:t>, </a:t>
            </a:r>
            <a:r>
              <a:rPr lang="en-US" dirty="0" err="1"/>
              <a:t>fundamentalna</a:t>
            </a:r>
            <a:r>
              <a:rPr lang="en-US" dirty="0"/>
              <a:t>) </a:t>
            </a:r>
            <a:r>
              <a:rPr lang="en-US" dirty="0" err="1"/>
              <a:t>istraživanja</a:t>
            </a:r>
            <a:r>
              <a:rPr lang="en-US" dirty="0"/>
              <a:t> </a:t>
            </a:r>
          </a:p>
          <a:p>
            <a:pPr>
              <a:spcAft>
                <a:spcPts val="600"/>
              </a:spcAft>
            </a:pPr>
            <a:r>
              <a:rPr lang="en-US" dirty="0"/>
              <a:t>TRL 2: </a:t>
            </a:r>
            <a:r>
              <a:rPr lang="en-US" dirty="0" err="1"/>
              <a:t>Formuliranje</a:t>
            </a:r>
            <a:r>
              <a:rPr lang="en-US" dirty="0"/>
              <a:t> </a:t>
            </a:r>
            <a:r>
              <a:rPr lang="en-US" dirty="0" err="1"/>
              <a:t>tehnološkog</a:t>
            </a:r>
            <a:r>
              <a:rPr lang="en-US" dirty="0"/>
              <a:t> </a:t>
            </a:r>
            <a:r>
              <a:rPr lang="en-US" dirty="0" err="1"/>
              <a:t>koncepta</a:t>
            </a:r>
            <a:r>
              <a:rPr lang="en-US" dirty="0"/>
              <a:t> </a:t>
            </a:r>
          </a:p>
          <a:p>
            <a:pPr>
              <a:spcAft>
                <a:spcPts val="600"/>
              </a:spcAft>
            </a:pPr>
            <a:r>
              <a:rPr lang="pl-PL" dirty="0"/>
              <a:t>TRL 3: Eksperimentalno dokazivanje koncepta </a:t>
            </a:r>
          </a:p>
          <a:p>
            <a:pPr>
              <a:spcAft>
                <a:spcPts val="600"/>
              </a:spcAft>
            </a:pPr>
            <a:r>
              <a:rPr lang="en-US" dirty="0"/>
              <a:t>TRL 4: </a:t>
            </a:r>
            <a:r>
              <a:rPr lang="en-US" dirty="0" err="1"/>
              <a:t>Laboratorijska</a:t>
            </a:r>
            <a:r>
              <a:rPr lang="en-US" dirty="0"/>
              <a:t> </a:t>
            </a:r>
            <a:r>
              <a:rPr lang="en-US" dirty="0" err="1"/>
              <a:t>validacija</a:t>
            </a:r>
            <a:r>
              <a:rPr lang="en-US" dirty="0"/>
              <a:t> </a:t>
            </a:r>
            <a:r>
              <a:rPr lang="en-US" dirty="0" err="1"/>
              <a:t>tehnološkog</a:t>
            </a:r>
            <a:r>
              <a:rPr lang="en-US" dirty="0"/>
              <a:t> </a:t>
            </a:r>
            <a:r>
              <a:rPr lang="en-US" dirty="0" err="1"/>
              <a:t>koncepta</a:t>
            </a:r>
            <a:r>
              <a:rPr lang="en-US" dirty="0"/>
              <a:t> </a:t>
            </a:r>
          </a:p>
          <a:p>
            <a:pPr>
              <a:spcAft>
                <a:spcPts val="600"/>
              </a:spcAft>
            </a:pPr>
            <a:r>
              <a:rPr lang="en-US" b="1" dirty="0"/>
              <a:t>TRL 5: </a:t>
            </a:r>
            <a:r>
              <a:rPr lang="en-US" b="1" dirty="0" err="1"/>
              <a:t>Validacija</a:t>
            </a:r>
            <a:r>
              <a:rPr lang="en-US" b="1" dirty="0"/>
              <a:t> </a:t>
            </a:r>
            <a:r>
              <a:rPr lang="en-US" b="1" dirty="0" err="1"/>
              <a:t>tehnologije</a:t>
            </a:r>
            <a:r>
              <a:rPr lang="en-US" b="1" dirty="0"/>
              <a:t> u </a:t>
            </a:r>
            <a:r>
              <a:rPr lang="en-US" b="1" dirty="0" err="1"/>
              <a:t>relevantnom</a:t>
            </a:r>
            <a:r>
              <a:rPr lang="en-US" b="1" dirty="0"/>
              <a:t> </a:t>
            </a:r>
            <a:r>
              <a:rPr lang="en-US" b="1" dirty="0" err="1"/>
              <a:t>okruženju</a:t>
            </a:r>
            <a:r>
              <a:rPr lang="en-US" b="1" dirty="0"/>
              <a:t> </a:t>
            </a:r>
          </a:p>
          <a:p>
            <a:pPr>
              <a:spcAft>
                <a:spcPts val="600"/>
              </a:spcAft>
            </a:pPr>
            <a:r>
              <a:rPr lang="en-US" b="1" dirty="0"/>
              <a:t>TRL 6. </a:t>
            </a:r>
            <a:r>
              <a:rPr lang="en-US" b="1" dirty="0" err="1"/>
              <a:t>Demonstracija</a:t>
            </a:r>
            <a:r>
              <a:rPr lang="en-US" b="1" dirty="0"/>
              <a:t> </a:t>
            </a:r>
            <a:r>
              <a:rPr lang="en-US" b="1" dirty="0" err="1"/>
              <a:t>tehnologije</a:t>
            </a:r>
            <a:r>
              <a:rPr lang="en-US" b="1" dirty="0"/>
              <a:t> u </a:t>
            </a:r>
            <a:r>
              <a:rPr lang="en-US" b="1" dirty="0" err="1"/>
              <a:t>relevantnom</a:t>
            </a:r>
            <a:r>
              <a:rPr lang="en-US" b="1" dirty="0"/>
              <a:t> </a:t>
            </a:r>
            <a:r>
              <a:rPr lang="en-US" b="1" dirty="0" err="1"/>
              <a:t>okruženju</a:t>
            </a:r>
            <a:r>
              <a:rPr lang="en-US" b="1" dirty="0"/>
              <a:t> </a:t>
            </a:r>
          </a:p>
          <a:p>
            <a:pPr>
              <a:spcAft>
                <a:spcPts val="600"/>
              </a:spcAft>
            </a:pPr>
            <a:r>
              <a:rPr lang="en-US" b="1" dirty="0"/>
              <a:t>TRL 7: </a:t>
            </a:r>
            <a:r>
              <a:rPr lang="en-US" b="1" dirty="0" err="1"/>
              <a:t>Demonstracija</a:t>
            </a:r>
            <a:r>
              <a:rPr lang="en-US" b="1" dirty="0"/>
              <a:t> </a:t>
            </a:r>
            <a:r>
              <a:rPr lang="en-US" b="1" dirty="0" err="1"/>
              <a:t>tehnologije</a:t>
            </a:r>
            <a:r>
              <a:rPr lang="en-US" b="1" dirty="0"/>
              <a:t> u </a:t>
            </a:r>
            <a:r>
              <a:rPr lang="en-US" b="1" dirty="0" err="1"/>
              <a:t>operativnom</a:t>
            </a:r>
            <a:r>
              <a:rPr lang="en-US" b="1" dirty="0"/>
              <a:t> </a:t>
            </a:r>
            <a:r>
              <a:rPr lang="en-US" b="1" dirty="0" err="1"/>
              <a:t>okruženju</a:t>
            </a:r>
            <a:r>
              <a:rPr lang="en-US" b="1" dirty="0"/>
              <a:t> </a:t>
            </a:r>
          </a:p>
          <a:p>
            <a:pPr>
              <a:spcAft>
                <a:spcPts val="600"/>
              </a:spcAft>
            </a:pPr>
            <a:r>
              <a:rPr lang="nn-NO" b="1" dirty="0"/>
              <a:t>TRL 8: Uspostavljen i kvalificiran tehnološki sustav </a:t>
            </a:r>
          </a:p>
          <a:p>
            <a:pPr>
              <a:spcAft>
                <a:spcPts val="600"/>
              </a:spcAft>
            </a:pPr>
            <a:r>
              <a:rPr lang="en-US" dirty="0"/>
              <a:t>TRL 9: </a:t>
            </a:r>
            <a:r>
              <a:rPr lang="en-US" dirty="0" err="1"/>
              <a:t>Uspješno</a:t>
            </a:r>
            <a:r>
              <a:rPr lang="en-US" dirty="0"/>
              <a:t> </a:t>
            </a:r>
            <a:r>
              <a:rPr lang="en-US" dirty="0" err="1"/>
              <a:t>dokazana</a:t>
            </a:r>
            <a:r>
              <a:rPr lang="en-US" dirty="0"/>
              <a:t> </a:t>
            </a:r>
            <a:r>
              <a:rPr lang="en-US" dirty="0" err="1"/>
              <a:t>tehnologija</a:t>
            </a:r>
            <a:r>
              <a:rPr lang="en-US" dirty="0"/>
              <a:t> - </a:t>
            </a:r>
            <a:r>
              <a:rPr lang="en-US" dirty="0" err="1"/>
              <a:t>konkurentna</a:t>
            </a:r>
            <a:r>
              <a:rPr lang="en-US" dirty="0"/>
              <a:t> </a:t>
            </a:r>
            <a:r>
              <a:rPr lang="en-US" dirty="0" err="1"/>
              <a:t>proizvodnja</a:t>
            </a:r>
            <a:r>
              <a:rPr lang="en-US" dirty="0"/>
              <a:t> 	</a:t>
            </a:r>
          </a:p>
        </p:txBody>
      </p:sp>
      <p:sp>
        <p:nvSpPr>
          <p:cNvPr id="4" name="TextBox 3"/>
          <p:cNvSpPr txBox="1"/>
          <p:nvPr/>
        </p:nvSpPr>
        <p:spPr>
          <a:xfrm>
            <a:off x="313508" y="371323"/>
            <a:ext cx="11260182"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dirty="0">
                <a:latin typeface="+mj-lt"/>
              </a:rPr>
              <a:t>TRL </a:t>
            </a:r>
            <a:r>
              <a:rPr lang="en-150" sz="2400" b="1" dirty="0">
                <a:latin typeface="+mj-lt"/>
              </a:rPr>
              <a:t>–</a:t>
            </a:r>
            <a:r>
              <a:rPr lang="en-US" sz="2400" b="1" dirty="0">
                <a:latin typeface="+mj-lt"/>
              </a:rPr>
              <a:t> </a:t>
            </a:r>
            <a:r>
              <a:rPr lang="en-US" sz="2000" dirty="0" err="1"/>
              <a:t>Tehnološka</a:t>
            </a:r>
            <a:r>
              <a:rPr lang="en-US" sz="2000" dirty="0"/>
              <a:t>  </a:t>
            </a:r>
            <a:r>
              <a:rPr lang="en-US" sz="2000" dirty="0" err="1"/>
              <a:t>razina</a:t>
            </a:r>
            <a:r>
              <a:rPr lang="en-US" sz="2000" dirty="0"/>
              <a:t> </a:t>
            </a:r>
            <a:r>
              <a:rPr lang="en-US" sz="2000" dirty="0" err="1"/>
              <a:t>spremnosti</a:t>
            </a:r>
            <a:r>
              <a:rPr lang="en-US" sz="2000" dirty="0"/>
              <a:t> </a:t>
            </a:r>
            <a:r>
              <a:rPr lang="en-US" i="1" dirty="0"/>
              <a:t>(</a:t>
            </a:r>
            <a:r>
              <a:rPr lang="en-US" i="1" dirty="0" err="1"/>
              <a:t>engl.</a:t>
            </a:r>
            <a:r>
              <a:rPr lang="en-US" i="1" dirty="0"/>
              <a:t> Technology Readiness Level) </a:t>
            </a:r>
            <a:r>
              <a:rPr lang="en-US" dirty="0"/>
              <a:t>	</a:t>
            </a:r>
          </a:p>
        </p:txBody>
      </p:sp>
      <p:pic>
        <p:nvPicPr>
          <p:cNvPr id="7" name="Slika 6">
            <a:extLst>
              <a:ext uri="{FF2B5EF4-FFF2-40B4-BE49-F238E27FC236}">
                <a16:creationId xmlns:a16="http://schemas.microsoft.com/office/drawing/2014/main" id="{8039A776-89DE-43AA-B7A1-4B515D711F0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2752" y="6231435"/>
            <a:ext cx="2136479" cy="474773"/>
          </a:xfrm>
          <a:prstGeom prst="rect">
            <a:avLst/>
          </a:prstGeom>
        </p:spPr>
      </p:pic>
    </p:spTree>
    <p:extLst>
      <p:ext uri="{BB962C8B-B14F-4D97-AF65-F5344CB8AC3E}">
        <p14:creationId xmlns:p14="http://schemas.microsoft.com/office/powerpoint/2010/main" val="6042567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3831</TotalTime>
  <Words>4666</Words>
  <Application>Microsoft Office PowerPoint</Application>
  <PresentationFormat>Widescreen</PresentationFormat>
  <Paragraphs>442</Paragraphs>
  <Slides>34</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34</vt:i4>
      </vt:variant>
    </vt:vector>
  </HeadingPairs>
  <TitlesOfParts>
    <vt:vector size="43" baseType="lpstr">
      <vt:lpstr>Arial</vt:lpstr>
      <vt:lpstr>Calibri</vt:lpstr>
      <vt:lpstr>Calibri Light</vt:lpstr>
      <vt:lpstr>Neo Sans</vt:lpstr>
      <vt:lpstr>Times New Roman</vt:lpstr>
      <vt:lpstr>VladaRHSans Bld</vt:lpstr>
      <vt:lpstr>VladaRHSans Med</vt:lpstr>
      <vt:lpstr>VladaRHSans Reg</vt:lpstr>
      <vt:lpstr>Custom Design</vt:lpstr>
      <vt:lpstr>  Poziv na dostavu projektnih prijedloga  Bespovratne potpore za novoosnovana poduzeća  Referentni broj NPOO.C 1.1.2. R2-I3.01</vt:lpstr>
      <vt:lpstr>Strateški i zakonodavni okvir</vt:lpstr>
      <vt:lpstr>Nacionalni plan oporavka i otpornosti 2021.-2026.</vt:lpstr>
      <vt:lpstr>C 1.1.2. R2-I3 Bespovratne potpore za novoosnovana poduzeća</vt:lpstr>
      <vt:lpstr>    PREDMET POZIVA:  Ovim Pozivom će se poticati investicije novoosnovanih MSP-ova s projektima čija je tehnološka zrelost izvan faze dokazivanja koncepta, ali koja još nisu spremna za tržište, tj. njihova tehnološka razina razvijenosti projekta je između TRL 5 - TRL 8, kroz podršku za razvoj inovacija, s naglaskom na povećanje proizvodnih kapaciteta i upravljanje poduzećem, njegovoj spremnosti za ulaganja investitora, i poboljšanja u komercijalizaciji proizvoda, usluga i tehnologija.   SVRHA (CILJ) POZIVA:   Potaknuti rast novoosnovanih poduzeća koja razvijaju inovacije (proizvode, usluge ili tehnologije) bazirane na znanju ili visokim tehnologijama, koji su novi ili znatno poboljšani u usporedbi s dostignućima na tržištu. Podržati će se projekti u pred-komercijalnoj fazi za budući razvoj i komercijalizaciju proizvoda/usluga, tehnologija, povećanje proizvodnih kapaciteta povezanih s projektom i povećanje spremnosti poduzeća za investicije. </vt:lpstr>
      <vt:lpstr> </vt:lpstr>
      <vt:lpstr> </vt:lpstr>
      <vt:lpstr> </vt:lpstr>
      <vt:lpstr> </vt:lpstr>
      <vt:lpstr>PowerPoint Presentation</vt:lpstr>
      <vt:lpstr> </vt:lpstr>
      <vt:lpstr> </vt:lpstr>
      <vt:lpstr> </vt:lpstr>
      <vt:lpstr>PowerPoint Presentation</vt:lpstr>
      <vt:lpstr> </vt:lpstr>
      <vt:lpstr> </vt:lpstr>
      <vt:lpstr> </vt:lpstr>
      <vt:lpstr> </vt:lpstr>
      <vt:lpstr> </vt:lpstr>
      <vt:lpstr> </vt:lpstr>
      <vt:lpstr> </vt:lpstr>
      <vt:lpstr> </vt:lpstr>
      <vt:lpstr>PowerPoint Presentation</vt:lpstr>
      <vt:lpstr> </vt:lpstr>
      <vt:lpstr> </vt:lpstr>
      <vt:lpstr> </vt:lpstr>
      <vt:lpstr>PowerPoint Presentation</vt:lpstr>
      <vt:lpstr>POKAZATELJI</vt:lpstr>
      <vt:lpstr>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Naziv poziva: C1.1.1. R4-I1 Potpora poduzećima za tranziciju na energetski i   resursno učinkovito gospodarstvo</dc:title>
  <dc:creator>Vlastica Pašalić</dc:creator>
  <cp:lastModifiedBy>Sanja Fišer</cp:lastModifiedBy>
  <cp:revision>242</cp:revision>
  <cp:lastPrinted>2022-04-22T08:36:43Z</cp:lastPrinted>
  <dcterms:created xsi:type="dcterms:W3CDTF">2021-11-10T11:37:50Z</dcterms:created>
  <dcterms:modified xsi:type="dcterms:W3CDTF">2022-04-22T13:53:49Z</dcterms:modified>
</cp:coreProperties>
</file>